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340" r:id="rId2"/>
    <p:sldId id="378" r:id="rId3"/>
    <p:sldId id="297" r:id="rId4"/>
    <p:sldId id="275" r:id="rId5"/>
    <p:sldId id="359" r:id="rId6"/>
    <p:sldId id="358" r:id="rId7"/>
    <p:sldId id="360" r:id="rId8"/>
    <p:sldId id="362" r:id="rId9"/>
    <p:sldId id="361" r:id="rId10"/>
    <p:sldId id="376" r:id="rId11"/>
    <p:sldId id="364" r:id="rId12"/>
    <p:sldId id="365" r:id="rId13"/>
    <p:sldId id="366" r:id="rId14"/>
    <p:sldId id="367" r:id="rId15"/>
    <p:sldId id="369" r:id="rId16"/>
    <p:sldId id="372" r:id="rId17"/>
    <p:sldId id="370" r:id="rId18"/>
    <p:sldId id="371" r:id="rId19"/>
    <p:sldId id="374" r:id="rId20"/>
    <p:sldId id="377" r:id="rId21"/>
    <p:sldId id="350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3842" autoAdjust="0"/>
  </p:normalViewPr>
  <p:slideViewPr>
    <p:cSldViewPr>
      <p:cViewPr varScale="1">
        <p:scale>
          <a:sx n="73" d="100"/>
          <a:sy n="73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11C1C-DCE7-452D-BFC8-D39D31A99534}" type="datetimeFigureOut">
              <a:rPr lang="es-MX" smtClean="0"/>
              <a:t>09/12/2020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AEECF-B291-40C3-97CD-8F691E9E48A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3924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EECF-B291-40C3-97CD-8F691E9E48A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996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7"/>
            <a:ext cx="9143999" cy="6849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64904"/>
            <a:ext cx="7772400" cy="231189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2B8CCFC-EF53-4226-B58A-786C194CC8DE}" type="datetimeFigureOut">
              <a:rPr lang="es-ES" smtClean="0"/>
              <a:pPr/>
              <a:t>09/12/2020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D61B4B78-F7D4-4A19-BD76-3359C6223D4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CCFC-EF53-4226-B58A-786C194CC8DE}" type="datetimeFigureOut">
              <a:rPr lang="es-ES" smtClean="0"/>
              <a:t>09/12/2020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4B78-F7D4-4A19-BD76-3359C6223D4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7"/>
            <a:ext cx="9143999" cy="6849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64904"/>
            <a:ext cx="7772400" cy="2132409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889401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CCFC-EF53-4226-B58A-786C194CC8DE}" type="datetimeFigureOut">
              <a:rPr lang="es-ES" smtClean="0"/>
              <a:t>09/12/2020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4B78-F7D4-4A19-BD76-3359C6223D48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4495800" y="4744938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4744938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4744938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CCFC-EF53-4226-B58A-786C194CC8DE}" type="datetimeFigureOut">
              <a:rPr lang="es-ES" smtClean="0"/>
              <a:t>09/12/2020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4B78-F7D4-4A19-BD76-3359C6223D48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CCFC-EF53-4226-B58A-786C194CC8DE}" type="datetimeFigureOut">
              <a:rPr lang="es-ES" smtClean="0"/>
              <a:t>09/12/2020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4B78-F7D4-4A19-BD76-3359C6223D48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CCFC-EF53-4226-B58A-786C194CC8DE}" type="datetimeFigureOut">
              <a:rPr lang="es-ES" smtClean="0"/>
              <a:t>09/12/2020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4B78-F7D4-4A19-BD76-3359C6223D4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CCFC-EF53-4226-B58A-786C194CC8DE}" type="datetimeFigureOut">
              <a:rPr lang="es-ES" smtClean="0"/>
              <a:t>09/12/2020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4B78-F7D4-4A19-BD76-3359C6223D4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CCFC-EF53-4226-B58A-786C194CC8DE}" type="datetimeFigureOut">
              <a:rPr lang="es-ES" smtClean="0"/>
              <a:t>09/12/2020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4B78-F7D4-4A19-BD76-3359C6223D4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484784"/>
            <a:ext cx="6054724" cy="4199260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8CCFC-EF53-4226-B58A-786C194CC8DE}" type="datetimeFigureOut">
              <a:rPr lang="es-ES" smtClean="0"/>
              <a:t>09/12/2020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4B78-F7D4-4A19-BD76-3359C6223D4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499176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A2B8CCFC-EF53-4226-B58A-786C194CC8DE}" type="datetimeFigureOut">
              <a:rPr lang="es-ES" smtClean="0"/>
              <a:pPr/>
              <a:t>09/12/2020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D61B4B78-F7D4-4A19-BD76-3359C6223D4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accent4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388317" y="2031476"/>
            <a:ext cx="8367366" cy="1240734"/>
          </a:xfrm>
        </p:spPr>
        <p:txBody>
          <a:bodyPr/>
          <a:lstStyle/>
          <a:p>
            <a:r>
              <a:rPr lang="es-ES" sz="3600" dirty="0"/>
              <a:t>Proyectos” Tarea Vida”</a:t>
            </a:r>
            <a:endParaRPr lang="es-MX" sz="3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6308DB-F05C-4F58-ADCB-47B3BE608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949" y="5500634"/>
            <a:ext cx="2959547" cy="12407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E2A371-3B4F-4FA6-BD5C-9A1CC3558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7" y="4581128"/>
            <a:ext cx="1318381" cy="21797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D8BB3AB-B4A3-45D2-AB6C-3F32BC6F29FC}"/>
              </a:ext>
            </a:extLst>
          </p:cNvPr>
          <p:cNvSpPr txBox="1"/>
          <p:nvPr/>
        </p:nvSpPr>
        <p:spPr>
          <a:xfrm>
            <a:off x="388317" y="3429000"/>
            <a:ext cx="85041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effectLst/>
              </a:rPr>
              <a:t>1. Caracterización  de los Recursos Naturales de Ciego de Avila.</a:t>
            </a:r>
          </a:p>
          <a:p>
            <a:r>
              <a:rPr lang="es-ES" dirty="0">
                <a:solidFill>
                  <a:schemeClr val="bg1"/>
                </a:solidFill>
              </a:rPr>
              <a:t>2. </a:t>
            </a:r>
            <a:r>
              <a:rPr lang="es-ES" sz="1800" kern="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Calidad ambiental de los ecosistemas marino-costeros del norte de Ciego de Ávila </a:t>
            </a:r>
            <a:r>
              <a:rPr lang="es-ES" kern="5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B49DA43-D3C3-488B-A46E-351108C59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8" y="629126"/>
            <a:ext cx="4344482" cy="446516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C1EA45-09C0-4EAB-A45A-25EA24C9D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45" y="116632"/>
            <a:ext cx="3930852" cy="28484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1E6A46-D776-43A0-9B0E-4655B6FAD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45" y="3052684"/>
            <a:ext cx="3930852" cy="356179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73D16E-548E-4B89-BA81-E3AF1DBC34E5}"/>
              </a:ext>
            </a:extLst>
          </p:cNvPr>
          <p:cNvSpPr/>
          <p:nvPr/>
        </p:nvSpPr>
        <p:spPr>
          <a:xfrm>
            <a:off x="152374" y="5116297"/>
            <a:ext cx="4344482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Marabú</a:t>
            </a:r>
            <a:r>
              <a:rPr lang="es-E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1/10000</a:t>
            </a:r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506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BAADE2B-BDAE-4EA3-9BD5-9AAADABEAF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40968"/>
            <a:ext cx="3773843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FA9C33-B32A-4F01-B637-9F91933C3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45" y="5859327"/>
            <a:ext cx="1469263" cy="37798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AD3F3E8-6908-4D51-8E27-5F723E5E5EBA}"/>
              </a:ext>
            </a:extLst>
          </p:cNvPr>
          <p:cNvSpPr txBox="1"/>
          <p:nvPr/>
        </p:nvSpPr>
        <p:spPr>
          <a:xfrm>
            <a:off x="549979" y="1484784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Cartografía de la cobertura forestal 1: 25 000, ventanas 1: 10 000 del marabú, franjas </a:t>
            </a:r>
            <a:r>
              <a:rPr lang="es-ES" b="1" kern="5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hidrorreguladoras</a:t>
            </a:r>
            <a:r>
              <a:rPr lang="es-ES" b="1" kern="5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de los cuerpos de agua y otros mapas temáticos.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B60C95-1924-413F-BE63-832CAAC88386}"/>
              </a:ext>
            </a:extLst>
          </p:cNvPr>
          <p:cNvSpPr txBox="1"/>
          <p:nvPr/>
        </p:nvSpPr>
        <p:spPr>
          <a:xfrm>
            <a:off x="549979" y="24425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5. Mapa de Cultivos Varios 1:10 000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4756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BBFD35C-1172-4D10-966C-663D2C2F346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55" y="3284984"/>
            <a:ext cx="3651637" cy="28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344B8E-821A-45EA-BE3B-EB7D690D1CC2}"/>
              </a:ext>
            </a:extLst>
          </p:cNvPr>
          <p:cNvSpPr txBox="1"/>
          <p:nvPr/>
        </p:nvSpPr>
        <p:spPr>
          <a:xfrm>
            <a:off x="549979" y="1484784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Cartografía de la cobertura forestal 1: 25 000, ventanas 1: 10 000 del marabú, franjas </a:t>
            </a:r>
            <a:r>
              <a:rPr lang="es-ES" b="1" kern="5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hidrorreguladoras</a:t>
            </a:r>
            <a:r>
              <a:rPr lang="es-ES" b="1" kern="5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de los cuerpos de agua y otros mapas temáticos.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74011D2-2F7B-4E55-A8BC-BF1ABE763C31}"/>
              </a:ext>
            </a:extLst>
          </p:cNvPr>
          <p:cNvSpPr txBox="1"/>
          <p:nvPr/>
        </p:nvSpPr>
        <p:spPr>
          <a:xfrm>
            <a:off x="549979" y="24425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6. Mapa de Pastos1:10 000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14AA1B9-3EDF-4970-A79F-8DF0B855B3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33256"/>
            <a:ext cx="1288415" cy="3155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39974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72DF447-7E4D-4F83-B9D7-0BDB2766F562}"/>
              </a:ext>
            </a:extLst>
          </p:cNvPr>
          <p:cNvSpPr txBox="1"/>
          <p:nvPr/>
        </p:nvSpPr>
        <p:spPr>
          <a:xfrm>
            <a:off x="549979" y="1484784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Cartografía de la cobertura forestal 1: 25 000, ventanas 1: 10 000 del marabú, franjas </a:t>
            </a:r>
            <a:r>
              <a:rPr lang="es-ES" b="1" kern="5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hidrorreguladoras</a:t>
            </a:r>
            <a:r>
              <a:rPr lang="es-ES" b="1" kern="5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de los cuerpos de agua y otros mapas temáticos.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EF8A7FD-C2B7-4629-8448-B311AC5DC1E7}"/>
              </a:ext>
            </a:extLst>
          </p:cNvPr>
          <p:cNvSpPr txBox="1"/>
          <p:nvPr/>
        </p:nvSpPr>
        <p:spPr>
          <a:xfrm>
            <a:off x="549978" y="2442546"/>
            <a:ext cx="6830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7. Mapa </a:t>
            </a:r>
            <a:r>
              <a:rPr lang="es-MX" dirty="0"/>
              <a:t>de caña de azúcar 1:10 </a:t>
            </a:r>
            <a:r>
              <a:rPr lang="es-MX" dirty="0"/>
              <a:t>000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CCC71CC-E1CC-4F9C-B81A-C0FCED04032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470616" cy="3057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B8649E-20F5-431A-941E-147C2E9096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209" y="5725170"/>
            <a:ext cx="1648460" cy="401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3567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6F9927-72B4-4F36-A304-42CCC6C5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382971"/>
            <a:ext cx="3574575" cy="24238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B277342-D62B-4228-9CBA-556ED4B3A81D}"/>
              </a:ext>
            </a:extLst>
          </p:cNvPr>
          <p:cNvSpPr txBox="1"/>
          <p:nvPr/>
        </p:nvSpPr>
        <p:spPr>
          <a:xfrm>
            <a:off x="549979" y="1484784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Cartografía de la cobertura forestal 1: 25 000, ventanas 1: 10 000 del marabú, franjas </a:t>
            </a:r>
            <a:r>
              <a:rPr lang="es-ES" b="1" kern="5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hidrorreguladoras</a:t>
            </a:r>
            <a:r>
              <a:rPr lang="es-ES" b="1" kern="5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de los cuerpos de agua y otros mapas temáticos.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8DE3CF2-3C42-4C44-B91C-DD9444E23F9D}"/>
              </a:ext>
            </a:extLst>
          </p:cNvPr>
          <p:cNvSpPr txBox="1"/>
          <p:nvPr/>
        </p:nvSpPr>
        <p:spPr>
          <a:xfrm>
            <a:off x="549978" y="2442546"/>
            <a:ext cx="7570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8. Mapa hidrológico sobre imagen Satelital, Mapa catastral.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23B139B-C703-4265-95D3-391609D2FDEE}"/>
              </a:ext>
            </a:extLst>
          </p:cNvPr>
          <p:cNvSpPr txBox="1"/>
          <p:nvPr/>
        </p:nvSpPr>
        <p:spPr>
          <a:xfrm>
            <a:off x="1115616" y="6093296"/>
            <a:ext cx="757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Se esta terminando el mapa temático de las Fajas </a:t>
            </a:r>
            <a:r>
              <a:rPr lang="es-ES" dirty="0" err="1">
                <a:solidFill>
                  <a:schemeClr val="bg2">
                    <a:lumMod val="75000"/>
                  </a:schemeClr>
                </a:solidFill>
              </a:rPr>
              <a:t>hidroreguladoras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. GEOCUBA</a:t>
            </a: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B72E82C-85DF-4457-9A4C-56FB3192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377028"/>
            <a:ext cx="2736304" cy="2481713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63D9A93-AB95-4B6E-906B-6C9280204C51}"/>
              </a:ext>
            </a:extLst>
          </p:cNvPr>
          <p:cNvSpPr txBox="1"/>
          <p:nvPr/>
        </p:nvSpPr>
        <p:spPr>
          <a:xfrm>
            <a:off x="1763688" y="30008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Mapa hidrológico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3AC401B-613F-4518-9602-EEDC2FFF298F}"/>
              </a:ext>
            </a:extLst>
          </p:cNvPr>
          <p:cNvSpPr txBox="1"/>
          <p:nvPr/>
        </p:nvSpPr>
        <p:spPr>
          <a:xfrm>
            <a:off x="6012160" y="3059668"/>
            <a:ext cx="3087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Mapa catastral</a:t>
            </a: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0304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6F9927-72B4-4F36-A304-42CCC6C51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311" y="3121255"/>
            <a:ext cx="4002255" cy="271382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B277342-D62B-4228-9CBA-556ED4B3A81D}"/>
              </a:ext>
            </a:extLst>
          </p:cNvPr>
          <p:cNvSpPr txBox="1"/>
          <p:nvPr/>
        </p:nvSpPr>
        <p:spPr>
          <a:xfrm>
            <a:off x="549979" y="1484784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Cartografía de la cobertura forestal 1: 25 000, ventanas 1: 10 000 del marabú, franjas </a:t>
            </a:r>
            <a:r>
              <a:rPr lang="es-ES" b="1" kern="5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hidrorreguladoras</a:t>
            </a:r>
            <a:r>
              <a:rPr lang="es-ES" b="1" kern="5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de los cuerpos de agua y otros mapas temáticos.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8DE3CF2-3C42-4C44-B91C-DD9444E23F9D}"/>
              </a:ext>
            </a:extLst>
          </p:cNvPr>
          <p:cNvSpPr txBox="1"/>
          <p:nvPr/>
        </p:nvSpPr>
        <p:spPr>
          <a:xfrm>
            <a:off x="549979" y="24425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8. Mapa hidrológico sobre imagen Satelital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23B139B-C703-4265-95D3-391609D2FDEE}"/>
              </a:ext>
            </a:extLst>
          </p:cNvPr>
          <p:cNvSpPr txBox="1"/>
          <p:nvPr/>
        </p:nvSpPr>
        <p:spPr>
          <a:xfrm>
            <a:off x="1331640" y="6093296"/>
            <a:ext cx="638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Se esta terminando el mapa temático de las Fajas </a:t>
            </a:r>
            <a:r>
              <a:rPr lang="es-ES" dirty="0" err="1">
                <a:solidFill>
                  <a:schemeClr val="bg2">
                    <a:lumMod val="75000"/>
                  </a:schemeClr>
                </a:solidFill>
              </a:rPr>
              <a:t>hidroreguladoras</a:t>
            </a:r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es-MX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3425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61B4105-8CC5-437D-9804-50F0E0F04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2278931"/>
            <a:ext cx="7473337" cy="4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3F509F6F-6FD5-489B-AF09-657EEDC2591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2520280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2 CuadroTexto">
            <a:extLst>
              <a:ext uri="{FF2B5EF4-FFF2-40B4-BE49-F238E27FC236}">
                <a16:creationId xmlns:a16="http://schemas.microsoft.com/office/drawing/2014/main" id="{F0817C8E-396A-43D9-8E65-60B0B83EDE6D}"/>
              </a:ext>
            </a:extLst>
          </p:cNvPr>
          <p:cNvSpPr txBox="1"/>
          <p:nvPr/>
        </p:nvSpPr>
        <p:spPr>
          <a:xfrm>
            <a:off x="827584" y="148478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Cambria" pitchFamily="18" charset="0"/>
              </a:rPr>
              <a:t>Se preparó una base de datos de cuencas hidrográficas obtenidas a partir del modelo digital del terreno a escala 1:25000 y utilizando el modelo hidrológico</a:t>
            </a:r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62343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096B3C2-88DE-4D8D-8344-C3F9E2E25910}"/>
              </a:ext>
            </a:extLst>
          </p:cNvPr>
          <p:cNvSpPr txBox="1"/>
          <p:nvPr/>
        </p:nvSpPr>
        <p:spPr>
          <a:xfrm>
            <a:off x="549979" y="1484784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Niveles de salinización actual de los suelos de la provincia, cartografía actualizada.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3EFA5AA-08DD-4086-AA14-F4052840F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86278"/>
            <a:ext cx="2402423" cy="155892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1E7E3A7-6B74-43D0-8B88-D5DC849D3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153" y="3655859"/>
            <a:ext cx="2780000" cy="159115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9FB6ADF-5420-4203-9377-924A9EF25A8A}"/>
              </a:ext>
            </a:extLst>
          </p:cNvPr>
          <p:cNvSpPr txBox="1"/>
          <p:nvPr/>
        </p:nvSpPr>
        <p:spPr>
          <a:xfrm>
            <a:off x="323528" y="2996952"/>
            <a:ext cx="2840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Mapa </a:t>
            </a:r>
            <a:r>
              <a:rPr lang="es-ES" dirty="0" smtClean="0"/>
              <a:t>Litológico</a:t>
            </a:r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2E8A1BF-B3CA-4E1F-AE29-50B925D93D1C}"/>
              </a:ext>
            </a:extLst>
          </p:cNvPr>
          <p:cNvSpPr txBox="1"/>
          <p:nvPr/>
        </p:nvSpPr>
        <p:spPr>
          <a:xfrm>
            <a:off x="3164421" y="3009528"/>
            <a:ext cx="314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Mapa de </a:t>
            </a:r>
            <a:r>
              <a:rPr lang="es-ES" dirty="0" err="1"/>
              <a:t>Agroproductividad</a:t>
            </a:r>
            <a:r>
              <a:rPr lang="es-ES" dirty="0"/>
              <a:t> </a:t>
            </a:r>
            <a:endParaRPr lang="es-MX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29A34B6-87D5-4A5E-BC0D-C1F146EB240B}"/>
              </a:ext>
            </a:extLst>
          </p:cNvPr>
          <p:cNvSpPr txBox="1"/>
          <p:nvPr/>
        </p:nvSpPr>
        <p:spPr>
          <a:xfrm>
            <a:off x="6372200" y="3009528"/>
            <a:ext cx="314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Mapa de la curva Salina</a:t>
            </a:r>
            <a:endParaRPr lang="es-MX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9807808-1190-4FAC-BB14-378E32B3B0F1}"/>
              </a:ext>
            </a:extLst>
          </p:cNvPr>
          <p:cNvSpPr txBox="1"/>
          <p:nvPr/>
        </p:nvSpPr>
        <p:spPr>
          <a:xfrm>
            <a:off x="6372200" y="4102576"/>
            <a:ext cx="2402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2">
                    <a:lumMod val="75000"/>
                  </a:schemeClr>
                </a:solidFill>
              </a:rPr>
              <a:t>Se Esta trabajando con INRH de Ciego de Avila</a:t>
            </a:r>
            <a:endParaRPr lang="es-MX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7594DF7-8F01-41A0-8D8F-65B15483584B}"/>
              </a:ext>
            </a:extLst>
          </p:cNvPr>
          <p:cNvSpPr txBox="1"/>
          <p:nvPr/>
        </p:nvSpPr>
        <p:spPr>
          <a:xfrm>
            <a:off x="566251" y="2187104"/>
            <a:ext cx="820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I. Mapa Litológico de Ciego de Avila, Mapa de </a:t>
            </a:r>
            <a:r>
              <a:rPr lang="es-MX" dirty="0" err="1"/>
              <a:t>Agroproductividad</a:t>
            </a:r>
            <a:r>
              <a:rPr lang="es-MX" dirty="0"/>
              <a:t> y salinidad. </a:t>
            </a: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6353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059E4459-8ACE-4E2E-AEE3-70B2AF1DFC29}"/>
              </a:ext>
            </a:extLst>
          </p:cNvPr>
          <p:cNvSpPr txBox="1"/>
          <p:nvPr/>
        </p:nvSpPr>
        <p:spPr>
          <a:xfrm>
            <a:off x="549979" y="1484784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Niveles de salinización actual de los suelos de la provincia, cartografía actualizada.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72F572-FDD4-4C53-A106-BE8005D39FA3}"/>
              </a:ext>
            </a:extLst>
          </p:cNvPr>
          <p:cNvSpPr txBox="1"/>
          <p:nvPr/>
        </p:nvSpPr>
        <p:spPr>
          <a:xfrm>
            <a:off x="534781" y="2131115"/>
            <a:ext cx="8280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10. </a:t>
            </a:r>
            <a:r>
              <a:rPr lang="es-ES" dirty="0"/>
              <a:t>Capacidad real de embalse y cartografía de las zonas de inundación.</a:t>
            </a:r>
          </a:p>
          <a:p>
            <a:endParaRPr lang="es-MX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2D802D3-541F-49CD-BD5C-D09BCA33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95986"/>
            <a:ext cx="2587517" cy="234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2643CC9-1A89-4C11-A350-29DD813A1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14360"/>
            <a:ext cx="2915816" cy="251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4459245-8264-4022-A2F9-03D9EE9A44C2}"/>
              </a:ext>
            </a:extLst>
          </p:cNvPr>
          <p:cNvSpPr txBox="1"/>
          <p:nvPr/>
        </p:nvSpPr>
        <p:spPr>
          <a:xfrm>
            <a:off x="549978" y="2548901"/>
            <a:ext cx="8126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Se prepararon el MDT con curvas de nivel cada 5 m y se está confeccionando el mapa de zonas de inundación.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Se trabaja en el calculo de la capacidad de los embalses a partir de los levantamientos realizados con Drones.</a:t>
            </a:r>
            <a:endParaRPr lang="es-MX" dirty="0"/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90200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096B3C2-88DE-4D8D-8344-C3F9E2E25910}"/>
              </a:ext>
            </a:extLst>
          </p:cNvPr>
          <p:cNvSpPr txBox="1"/>
          <p:nvPr/>
        </p:nvSpPr>
        <p:spPr>
          <a:xfrm>
            <a:off x="549979" y="1484784"/>
            <a:ext cx="8280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Caracterización y tipificación de los acuíferos </a:t>
            </a:r>
            <a:r>
              <a:rPr lang="es-ES" b="1" kern="50" dirty="0" err="1">
                <a:solidFill>
                  <a:srgbClr val="000000"/>
                </a:solidFill>
                <a:latin typeface="Arial" panose="020B0604020202020204" pitchFamily="34" charset="0"/>
              </a:rPr>
              <a:t>cársicos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 subterráneos y su vulnerabilidad a escala grande (1: 100 000), (geología).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FB6ADF-5420-4203-9377-924A9EF25A8A}"/>
              </a:ext>
            </a:extLst>
          </p:cNvPr>
          <p:cNvSpPr txBox="1"/>
          <p:nvPr/>
        </p:nvSpPr>
        <p:spPr>
          <a:xfrm>
            <a:off x="323528" y="2996952"/>
            <a:ext cx="284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Áreas de vegetación sobre caliza, suelos ácidos y mogote.</a:t>
            </a:r>
            <a:endParaRPr lang="es-MX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9807808-1190-4FAC-BB14-378E32B3B0F1}"/>
              </a:ext>
            </a:extLst>
          </p:cNvPr>
          <p:cNvSpPr txBox="1"/>
          <p:nvPr/>
        </p:nvSpPr>
        <p:spPr>
          <a:xfrm>
            <a:off x="761998" y="6309320"/>
            <a:ext cx="553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 esta trabajando IGA los resultados Finales.</a:t>
            </a:r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FAFEB2-C268-49DC-925E-4EC9EEA0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78" y="3966752"/>
            <a:ext cx="2331178" cy="20397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FECE7-BBAF-4D7C-BBBD-5966B519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7319"/>
            <a:ext cx="4012905" cy="221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F5118FF-D2F0-459C-BCCA-982DBD3CF05F}"/>
              </a:ext>
            </a:extLst>
          </p:cNvPr>
          <p:cNvSpPr txBox="1"/>
          <p:nvPr/>
        </p:nvSpPr>
        <p:spPr>
          <a:xfrm>
            <a:off x="3419872" y="30424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Preparación para SIG del Mapa geológico</a:t>
            </a:r>
            <a:endParaRPr lang="es-MX" dirty="0"/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71696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711623D-1BE0-4ECA-8412-3F6C876DC69E}"/>
              </a:ext>
            </a:extLst>
          </p:cNvPr>
          <p:cNvSpPr txBox="1"/>
          <p:nvPr/>
        </p:nvSpPr>
        <p:spPr>
          <a:xfrm>
            <a:off x="647564" y="1340152"/>
            <a:ext cx="8136904" cy="11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7950" algn="just" fontAlgn="base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sz="1800" kern="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Objetivo: Caracterizar los recursos </a:t>
            </a:r>
            <a:r>
              <a:rPr lang="es-ES" sz="1800" b="1" kern="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Naturales </a:t>
            </a:r>
            <a:r>
              <a:rPr lang="es-ES" sz="1800" kern="5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 la provincia Ciego de Ávila a escalas adecuadas para enfrentar el cambio climático.</a:t>
            </a:r>
          </a:p>
          <a:p>
            <a:pPr marR="107950" algn="just" fontAlgn="base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" kern="50" dirty="0">
                <a:latin typeface="Arial" panose="020B0604020202020204" pitchFamily="34" charset="0"/>
                <a:ea typeface="Calibri" panose="020F0502020204030204" pitchFamily="34" charset="0"/>
              </a:rPr>
              <a:t>Tiempo e ejecución 2 años. Comienzo III trimestre 2019.</a:t>
            </a:r>
            <a:endParaRPr lang="es-MX" sz="1600" kern="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3B4179-EBC0-417B-B54E-098AB03F82F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64904"/>
            <a:ext cx="4870995" cy="31786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7546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F0E9DD-488F-4EAC-AF39-D57B7FA77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Consideraciones Finales del avance del proyecto:</a:t>
            </a:r>
          </a:p>
          <a:p>
            <a:pPr marL="0" indent="0" algn="just">
              <a:buNone/>
            </a:pPr>
            <a:r>
              <a:rPr lang="es-ES" dirty="0"/>
              <a:t>Teniendo en </a:t>
            </a:r>
            <a:r>
              <a:rPr lang="es-ES"/>
              <a:t>cuentala</a:t>
            </a:r>
            <a:r>
              <a:rPr lang="es-ES" dirty="0"/>
              <a:t> terminación de algunas tareas en diciembre se propone la entrega final de los resultados del proyecto al cierre del I trimestre del 2021.</a:t>
            </a:r>
            <a:endParaRPr lang="es-MX" dirty="0"/>
          </a:p>
        </p:txBody>
      </p:sp>
      <p:sp>
        <p:nvSpPr>
          <p:cNvPr id="4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5123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251520" y="2273052"/>
            <a:ext cx="8712968" cy="2311896"/>
          </a:xfrm>
        </p:spPr>
        <p:txBody>
          <a:bodyPr/>
          <a:lstStyle/>
          <a:p>
            <a:r>
              <a:rPr lang="es-MX" sz="4000" dirty="0"/>
              <a:t>Gracias.</a:t>
            </a:r>
          </a:p>
        </p:txBody>
      </p:sp>
      <p:sp>
        <p:nvSpPr>
          <p:cNvPr id="4" name="27 Subtítulo">
            <a:extLst>
              <a:ext uri="{FF2B5EF4-FFF2-40B4-BE49-F238E27FC236}">
                <a16:creationId xmlns:a16="http://schemas.microsoft.com/office/drawing/2014/main" id="{726F7E62-E426-4E17-AAD6-27ADE8B6A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4725144"/>
            <a:ext cx="8856984" cy="1716360"/>
          </a:xfrm>
        </p:spPr>
        <p:txBody>
          <a:bodyPr>
            <a:normAutofit/>
          </a:bodyPr>
          <a:lstStyle/>
          <a:p>
            <a:endParaRPr lang="es-ES" b="1" dirty="0"/>
          </a:p>
          <a:p>
            <a:endParaRPr lang="es-ES" dirty="0"/>
          </a:p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</a:rPr>
              <a:t>GRUPO EMPRESARIAL GEOCUBA</a:t>
            </a:r>
          </a:p>
        </p:txBody>
      </p:sp>
    </p:spTree>
    <p:extLst>
      <p:ext uri="{BB962C8B-B14F-4D97-AF65-F5344CB8AC3E}">
        <p14:creationId xmlns:p14="http://schemas.microsoft.com/office/powerpoint/2010/main" val="17465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395536" y="1993486"/>
            <a:ext cx="83529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Metodologías de para la cartografía a las escalas necesarias. </a:t>
            </a:r>
            <a:endParaRPr lang="es-MX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s-E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Levantamientos con VANT con Cámaras RGB y Multiespectral de las zonas de Influencia.</a:t>
            </a:r>
            <a:endParaRPr lang="es-MX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107950" lvl="0" indent="-342900" algn="just" fontAlgn="base">
              <a:buFont typeface="Symbol" panose="05050102010706020507" pitchFamily="18" charset="2"/>
              <a:buChar char=""/>
            </a:pPr>
            <a:r>
              <a:rPr lang="es-E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Cartografía de la cobertura forestal 1: 25 000, ventanas 1: 10 000 del marabú, franjas </a:t>
            </a:r>
            <a:r>
              <a:rPr lang="es-E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hidrorreguladoras</a:t>
            </a:r>
            <a:r>
              <a:rPr lang="es-E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de los cuerpos de agua y otros mapas temáticos. Potencial de biomasa del marabú.</a:t>
            </a:r>
            <a:endParaRPr lang="es-MX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107950" indent="-342900" algn="just" fontAlgn="base">
              <a:buFont typeface="Symbol" panose="05050102010706020507" pitchFamily="18" charset="2"/>
              <a:buChar char=""/>
            </a:pPr>
            <a:r>
              <a:rPr lang="es-E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Niveles de salinización actual de los suelos de la provincia, cartografía actualizada.</a:t>
            </a:r>
            <a:endParaRPr lang="es-MX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342900" marR="107950" lvl="0" indent="-342900" algn="just" fontAlgn="base">
              <a:buFont typeface="Symbol" panose="05050102010706020507" pitchFamily="18" charset="2"/>
              <a:buChar char=""/>
            </a:pPr>
            <a:r>
              <a:rPr lang="es-E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Capacidad real de embalse y cartografía de las zonas de inundación.</a:t>
            </a:r>
          </a:p>
          <a:p>
            <a:pPr marL="342900" marR="107950" lvl="0" indent="-342900" algn="just" fontAlgn="base">
              <a:buFont typeface="Symbol" panose="05050102010706020507" pitchFamily="18" charset="2"/>
              <a:buChar char=""/>
            </a:pP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Caracterización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tipificación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de los 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acuíferos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cársicos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subterráneos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su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vulnerabilidad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escala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grande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 (1: 100 000</a:t>
            </a:r>
            <a:r>
              <a:rPr lang="en-US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) (</a:t>
            </a:r>
            <a:r>
              <a:rPr lang="en-US" sz="20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G</a:t>
            </a:r>
            <a:r>
              <a:rPr lang="en-US" sz="2000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eología</a:t>
            </a:r>
            <a:r>
              <a:rPr lang="en-US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). </a:t>
            </a:r>
            <a:endParaRPr lang="es-ES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5A849E-15B9-44DF-95FA-A078E02E1C3A}"/>
              </a:ext>
            </a:extLst>
          </p:cNvPr>
          <p:cNvSpPr txBox="1"/>
          <p:nvPr/>
        </p:nvSpPr>
        <p:spPr>
          <a:xfrm>
            <a:off x="2834184" y="1389138"/>
            <a:ext cx="3475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Principales Resultados:</a:t>
            </a:r>
            <a:endParaRPr lang="es-MX" sz="2400" b="1" dirty="0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0548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E9EE0F4-4F03-4AA5-8A66-3DE4450E72AD}"/>
              </a:ext>
            </a:extLst>
          </p:cNvPr>
          <p:cNvSpPr txBox="1"/>
          <p:nvPr/>
        </p:nvSpPr>
        <p:spPr>
          <a:xfrm>
            <a:off x="647564" y="1492341"/>
            <a:ext cx="799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800" b="1" kern="50" dirty="0">
                <a:solidFill>
                  <a:srgbClr val="000000"/>
                </a:solidFill>
                <a:latin typeface="Arial" panose="020B0604020202020204" pitchFamily="34" charset="0"/>
              </a:rPr>
              <a:t>Metodologías para la cartografía a las escalas necesarias. </a:t>
            </a:r>
            <a:endParaRPr lang="es-MX" sz="1800" b="1" kern="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BCDAFB-F9D9-4DE6-AE6F-06EAF65EAD40}"/>
              </a:ext>
            </a:extLst>
          </p:cNvPr>
          <p:cNvSpPr txBox="1"/>
          <p:nvPr/>
        </p:nvSpPr>
        <p:spPr>
          <a:xfrm>
            <a:off x="971600" y="2142148"/>
            <a:ext cx="7344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s-ES_tradnl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A</a:t>
            </a:r>
            <a:r>
              <a:rPr lang="es-ES_tradnl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plicación de la metodología para la interpretación y cartografía de la cobertura forestal a escala 1:25 000 para la confección de Mapas </a:t>
            </a:r>
            <a:r>
              <a:rPr lang="es-ES_tradnl" sz="2000" dirty="0"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Temáticos</a:t>
            </a:r>
            <a:r>
              <a:rPr lang="es-ES_tradnl" sz="20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los Recursos Naturales. GEOCUBA.</a:t>
            </a:r>
          </a:p>
          <a:p>
            <a:pPr marL="342900" indent="-342900" algn="just">
              <a:buAutoNum type="arabicPeriod"/>
            </a:pPr>
            <a:r>
              <a:rPr lang="es-ES_tradnl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Metodología para la determinación e interpretación de formaciones Boscosas. IES.</a:t>
            </a:r>
          </a:p>
          <a:p>
            <a:pPr marL="342900" indent="-342900" algn="just">
              <a:buAutoNum type="arabicPeriod"/>
            </a:pPr>
            <a:r>
              <a:rPr lang="es-MX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Metodología para la determinación del Carso </a:t>
            </a:r>
            <a:r>
              <a:rPr lang="es-MX" sz="20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Epigeo</a:t>
            </a:r>
            <a:r>
              <a:rPr lang="es-MX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. IGA</a:t>
            </a:r>
          </a:p>
          <a:p>
            <a:pPr marL="342900" indent="-342900" algn="just">
              <a:buAutoNum type="arabicPeriod"/>
            </a:pPr>
            <a:r>
              <a:rPr lang="es-MX" sz="2000" dirty="0">
                <a:latin typeface="Garamond" panose="02020404030301010803" pitchFamily="18" charset="0"/>
                <a:cs typeface="Times New Roman" panose="02020603050405020304" pitchFamily="18" charset="0"/>
              </a:rPr>
              <a:t>Procedimientos para la confección de los mapas temáticos. GEOCUBA, IES e IGA.</a:t>
            </a:r>
          </a:p>
        </p:txBody>
      </p:sp>
      <p:sp>
        <p:nvSpPr>
          <p:cNvPr id="5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416231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E9EE0F4-4F03-4AA5-8A66-3DE4450E72AD}"/>
              </a:ext>
            </a:extLst>
          </p:cNvPr>
          <p:cNvSpPr txBox="1"/>
          <p:nvPr/>
        </p:nvSpPr>
        <p:spPr>
          <a:xfrm>
            <a:off x="647564" y="1492341"/>
            <a:ext cx="79928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800" b="1" kern="50" dirty="0">
                <a:solidFill>
                  <a:srgbClr val="000000"/>
                </a:solidFill>
                <a:latin typeface="Arial" panose="020B0604020202020204" pitchFamily="34" charset="0"/>
              </a:rPr>
              <a:t>Levantamientos con VANT con Cámaras RGB y Multiespectral de las zonas de Influencia.</a:t>
            </a:r>
          </a:p>
          <a:p>
            <a:pPr lvl="0" algn="ctr"/>
            <a:r>
              <a:rPr lang="es-ES" sz="1800" b="1" kern="5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MX" sz="1800" b="1" kern="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2BCDAFB-F9D9-4DE6-AE6F-06EAF65EAD40}"/>
              </a:ext>
            </a:extLst>
          </p:cNvPr>
          <p:cNvSpPr txBox="1"/>
          <p:nvPr/>
        </p:nvSpPr>
        <p:spPr>
          <a:xfrm>
            <a:off x="971600" y="214214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latin typeface="Garamond" panose="02020404030301010803" pitchFamily="18" charset="0"/>
                <a:cs typeface="Times New Roman" panose="02020603050405020304" pitchFamily="18" charset="0"/>
              </a:rPr>
              <a:t>- Levantamiento de zonas de la </a:t>
            </a:r>
            <a:r>
              <a:rPr lang="es-ES_tradnl" dirty="0" err="1" smtClean="0">
                <a:latin typeface="Garamond" panose="02020404030301010803" pitchFamily="18" charset="0"/>
                <a:cs typeface="Times New Roman" panose="02020603050405020304" pitchFamily="18" charset="0"/>
              </a:rPr>
              <a:t>Cayería</a:t>
            </a:r>
            <a:r>
              <a:rPr lang="es-ES_tradnl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es-ES_tradnl" dirty="0">
                <a:latin typeface="Garamond" panose="02020404030301010803" pitchFamily="18" charset="0"/>
                <a:cs typeface="Times New Roman" panose="02020603050405020304" pitchFamily="18" charset="0"/>
              </a:rPr>
              <a:t>norte, litoral Sur de Ciego de Ávila para la confección de mapas temáticos</a:t>
            </a:r>
            <a:endParaRPr lang="es-ES_tradnl" sz="1800" dirty="0"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A095B0A-CFE8-4C48-B4E3-D19B3EDE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896391"/>
            <a:ext cx="2592289" cy="19088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157EC29-61CE-48F9-A66E-804919DB11AB}"/>
              </a:ext>
            </a:extLst>
          </p:cNvPr>
          <p:cNvSpPr txBox="1"/>
          <p:nvPr/>
        </p:nvSpPr>
        <p:spPr>
          <a:xfrm>
            <a:off x="323528" y="2996952"/>
            <a:ext cx="284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Levantamiento de la cayería norte de Ciego de Ávila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FD1CAF-C151-4A83-AF4B-28E8DE42C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29" y="3896391"/>
            <a:ext cx="2832157" cy="19088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CF72613-D776-4799-818A-ACE5E7A97AA5}"/>
              </a:ext>
            </a:extLst>
          </p:cNvPr>
          <p:cNvSpPr txBox="1"/>
          <p:nvPr/>
        </p:nvSpPr>
        <p:spPr>
          <a:xfrm>
            <a:off x="3164421" y="3009528"/>
            <a:ext cx="314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Levantamiento del Humedal Sur de Ciego de Ávila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AD8D13-9AD8-4C42-B57B-3B975C043A99}"/>
              </a:ext>
            </a:extLst>
          </p:cNvPr>
          <p:cNvSpPr txBox="1"/>
          <p:nvPr/>
        </p:nvSpPr>
        <p:spPr>
          <a:xfrm>
            <a:off x="6084168" y="3009528"/>
            <a:ext cx="314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Levantamiento del Humedal Norte de Ciego de Ávila</a:t>
            </a:r>
            <a:endParaRPr lang="es-MX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44D7226-93C8-418E-A9C9-B4C85D8A7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5" y="3932310"/>
            <a:ext cx="2589253" cy="1908874"/>
          </a:xfrm>
          <a:prstGeom prst="rect">
            <a:avLst/>
          </a:prstGeom>
        </p:spPr>
      </p:pic>
      <p:sp>
        <p:nvSpPr>
          <p:cNvPr id="11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7921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59FAA8D-C775-4D14-8C8B-CB3F86932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00202"/>
            <a:ext cx="4023431" cy="238903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1F13FCE-5A26-48FB-A6B0-5CE83CB64FEF}"/>
              </a:ext>
            </a:extLst>
          </p:cNvPr>
          <p:cNvSpPr txBox="1"/>
          <p:nvPr/>
        </p:nvSpPr>
        <p:spPr>
          <a:xfrm>
            <a:off x="539552" y="1700808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Cartografía de la cobertura forestal 1: 25 000, ventanas 1: 10 000 del marabú, franjas </a:t>
            </a:r>
            <a:r>
              <a:rPr lang="es-ES" b="1" kern="50" dirty="0" err="1">
                <a:solidFill>
                  <a:srgbClr val="000000"/>
                </a:solidFill>
                <a:latin typeface="Arial" panose="020B0604020202020204" pitchFamily="34" charset="0"/>
              </a:rPr>
              <a:t>hidroreguladoras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 de los cuerpos de agua y otros mapas temáticos.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F87517-35A0-45BB-8D93-5088E70E604D}"/>
              </a:ext>
            </a:extLst>
          </p:cNvPr>
          <p:cNvSpPr txBox="1"/>
          <p:nvPr/>
        </p:nvSpPr>
        <p:spPr>
          <a:xfrm>
            <a:off x="524826" y="2559963"/>
            <a:ext cx="771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1. Mapa de cobertura forestal 1:25 000, Provincia y Municipios.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AA6E1B9-9BEA-4803-B303-9325FC513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45" y="3169828"/>
            <a:ext cx="2859199" cy="26354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EB8BCA2-66B9-4E95-B188-B4BC56910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847" y="3169829"/>
            <a:ext cx="1980530" cy="1699331"/>
          </a:xfrm>
          <a:prstGeom prst="rect">
            <a:avLst/>
          </a:prstGeom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58115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105C5757-F3F1-41F2-9BA0-57426AF5B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87" y="178628"/>
            <a:ext cx="5256583" cy="650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EDD936-433E-44BF-9E4C-1756033DC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047" y="2924944"/>
            <a:ext cx="4796794" cy="35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1F13FCE-5A26-48FB-A6B0-5CE83CB64FEF}"/>
              </a:ext>
            </a:extLst>
          </p:cNvPr>
          <p:cNvSpPr txBox="1"/>
          <p:nvPr/>
        </p:nvSpPr>
        <p:spPr>
          <a:xfrm>
            <a:off x="539552" y="1700808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Cartografía de la cobertura forestal 1: 25 000, ventanas 1: 10 000 del marabú, franjas </a:t>
            </a:r>
            <a:r>
              <a:rPr lang="es-ES" b="1" kern="50" dirty="0" err="1">
                <a:solidFill>
                  <a:srgbClr val="000000"/>
                </a:solidFill>
                <a:latin typeface="Arial" panose="020B0604020202020204" pitchFamily="34" charset="0"/>
              </a:rPr>
              <a:t>hidroreguladoras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 de los cuerpos de agua y otros mapas temáticos.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F87517-35A0-45BB-8D93-5088E70E604D}"/>
              </a:ext>
            </a:extLst>
          </p:cNvPr>
          <p:cNvSpPr txBox="1"/>
          <p:nvPr/>
        </p:nvSpPr>
        <p:spPr>
          <a:xfrm>
            <a:off x="524827" y="25599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2. Mapa de Mangle 1:10 000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70A484-7D93-4B72-B420-2D4264E8C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12" y="2996952"/>
            <a:ext cx="7884368" cy="3636897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7114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93266D5-2B40-4634-861C-7E740C306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24944"/>
            <a:ext cx="7549116" cy="323353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BFD446F-E0DC-480C-95F5-ADC60CF036C2}"/>
              </a:ext>
            </a:extLst>
          </p:cNvPr>
          <p:cNvSpPr txBox="1"/>
          <p:nvPr/>
        </p:nvSpPr>
        <p:spPr>
          <a:xfrm>
            <a:off x="531806" y="240811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3. Mapa de Marabú 1:10 000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244F80C-25F4-40F0-91B4-3634D1AC5408}"/>
              </a:ext>
            </a:extLst>
          </p:cNvPr>
          <p:cNvSpPr txBox="1"/>
          <p:nvPr/>
        </p:nvSpPr>
        <p:spPr>
          <a:xfrm>
            <a:off x="838672" y="6372036"/>
            <a:ext cx="774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Se está terminando de conjunto con el IES el resultado del Potencial de Biomasa </a:t>
            </a:r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00434A1-FFF3-412A-B647-C426497E586E}"/>
              </a:ext>
            </a:extLst>
          </p:cNvPr>
          <p:cNvSpPr txBox="1"/>
          <p:nvPr/>
        </p:nvSpPr>
        <p:spPr>
          <a:xfrm>
            <a:off x="549979" y="1484784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Cartografía de la cobertura forestal 1: 25 000, ventanas 1: 10 000 del marabú, franjas </a:t>
            </a:r>
            <a:r>
              <a:rPr lang="es-ES" b="1" kern="50" dirty="0" err="1">
                <a:solidFill>
                  <a:srgbClr val="000000"/>
                </a:solidFill>
                <a:latin typeface="Arial" panose="020B0604020202020204" pitchFamily="34" charset="0"/>
              </a:rPr>
              <a:t>hidroreguladoras</a:t>
            </a:r>
            <a:r>
              <a:rPr lang="es-ES" b="1" kern="50" dirty="0">
                <a:solidFill>
                  <a:srgbClr val="000000"/>
                </a:solidFill>
                <a:latin typeface="Arial" panose="020B0604020202020204" pitchFamily="34" charset="0"/>
              </a:rPr>
              <a:t> de los cuerpos de agua y otros mapas temáticos. 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9F7AE2F2-D25C-42D7-927F-E3FB07422F91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352928" cy="10801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>
                <a:effectLst/>
              </a:rPr>
              <a:t>Proyecto </a:t>
            </a:r>
            <a:r>
              <a:rPr lang="es-ES" sz="3200" dirty="0" smtClean="0">
                <a:effectLst/>
              </a:rPr>
              <a:t>“Caracterización de </a:t>
            </a:r>
            <a:r>
              <a:rPr lang="es-ES" sz="3200" dirty="0">
                <a:effectLst/>
              </a:rPr>
              <a:t>los Recursos Naturales </a:t>
            </a:r>
            <a:r>
              <a:rPr lang="es-ES" sz="3200" dirty="0" smtClean="0">
                <a:effectLst/>
              </a:rPr>
              <a:t>de </a:t>
            </a:r>
            <a:r>
              <a:rPr lang="es-ES" sz="3200" dirty="0">
                <a:effectLst/>
              </a:rPr>
              <a:t>Ciego de </a:t>
            </a:r>
            <a:r>
              <a:rPr lang="es-ES" sz="3200" dirty="0">
                <a:effectLst/>
              </a:rPr>
              <a:t>Á</a:t>
            </a:r>
            <a:r>
              <a:rPr lang="es-ES" sz="3200" dirty="0" smtClean="0">
                <a:effectLst/>
              </a:rPr>
              <a:t>vila</a:t>
            </a:r>
            <a:r>
              <a:rPr lang="es-ES" sz="3200" dirty="0">
                <a:effectLst/>
              </a:rPr>
              <a:t>”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7152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GEOCUBA IC">
      <a:majorFont>
        <a:latin typeface="Garamond"/>
        <a:ea typeface=""/>
        <a:cs typeface=""/>
      </a:majorFont>
      <a:minorFont>
        <a:latin typeface="Gill Sans MT"/>
        <a:ea typeface=""/>
        <a:cs typeface="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4748</TotalTime>
  <Words>1098</Words>
  <Application>Microsoft Office PowerPoint</Application>
  <PresentationFormat>Presentación en pantalla (4:3)</PresentationFormat>
  <Paragraphs>85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</vt:lpstr>
      <vt:lpstr>Courier New</vt:lpstr>
      <vt:lpstr>Garamond</vt:lpstr>
      <vt:lpstr>Gill Sans MT</vt:lpstr>
      <vt:lpstr>Symbol</vt:lpstr>
      <vt:lpstr>Times New Roman</vt:lpstr>
      <vt:lpstr>Ejecutivo</vt:lpstr>
      <vt:lpstr>Proyectos” Tarea Vida”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Gracias.</vt:lpstr>
    </vt:vector>
  </TitlesOfParts>
  <Company>GEOCUBA 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roxana</dc:creator>
  <cp:lastModifiedBy>Usuario de Windows</cp:lastModifiedBy>
  <cp:revision>379</cp:revision>
  <dcterms:created xsi:type="dcterms:W3CDTF">2013-03-21T14:56:24Z</dcterms:created>
  <dcterms:modified xsi:type="dcterms:W3CDTF">2020-12-10T02:09:44Z</dcterms:modified>
</cp:coreProperties>
</file>