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461" r:id="rId2"/>
    <p:sldId id="473" r:id="rId3"/>
    <p:sldId id="296" r:id="rId4"/>
    <p:sldId id="297" r:id="rId5"/>
    <p:sldId id="288" r:id="rId6"/>
    <p:sldId id="289" r:id="rId7"/>
    <p:sldId id="290" r:id="rId8"/>
    <p:sldId id="291" r:id="rId9"/>
    <p:sldId id="292" r:id="rId10"/>
    <p:sldId id="304" r:id="rId11"/>
    <p:sldId id="475" r:id="rId12"/>
    <p:sldId id="447" r:id="rId13"/>
    <p:sldId id="299" r:id="rId14"/>
    <p:sldId id="303" r:id="rId15"/>
    <p:sldId id="305" r:id="rId16"/>
    <p:sldId id="308" r:id="rId17"/>
    <p:sldId id="310" r:id="rId18"/>
    <p:sldId id="313" r:id="rId19"/>
    <p:sldId id="314" r:id="rId20"/>
    <p:sldId id="318" r:id="rId21"/>
    <p:sldId id="392" r:id="rId22"/>
    <p:sldId id="403" r:id="rId23"/>
    <p:sldId id="462" r:id="rId24"/>
    <p:sldId id="472" r:id="rId25"/>
    <p:sldId id="464" r:id="rId26"/>
    <p:sldId id="465" r:id="rId27"/>
    <p:sldId id="466" r:id="rId28"/>
    <p:sldId id="467" r:id="rId29"/>
    <p:sldId id="468" r:id="rId30"/>
    <p:sldId id="383" r:id="rId31"/>
    <p:sldId id="421" r:id="rId32"/>
    <p:sldId id="469" r:id="rId33"/>
    <p:sldId id="412" r:id="rId34"/>
    <p:sldId id="411" r:id="rId35"/>
    <p:sldId id="459" r:id="rId36"/>
    <p:sldId id="376" r:id="rId37"/>
    <p:sldId id="271" r:id="rId38"/>
    <p:sldId id="413" r:id="rId39"/>
    <p:sldId id="456" r:id="rId40"/>
    <p:sldId id="377" r:id="rId41"/>
    <p:sldId id="378" r:id="rId42"/>
    <p:sldId id="379" r:id="rId43"/>
    <p:sldId id="380" r:id="rId44"/>
    <p:sldId id="381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250" autoAdjust="0"/>
  </p:normalViewPr>
  <p:slideViewPr>
    <p:cSldViewPr snapToGrid="0">
      <p:cViewPr>
        <p:scale>
          <a:sx n="71" d="100"/>
          <a:sy n="71" d="100"/>
        </p:scale>
        <p:origin x="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BDBD59-403C-457C-8726-06D95ED11F8A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1CF3EF-8F85-4DF5-81F3-1BA35ED71D2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8ED9117-94A2-4BBE-A029-08AB1F752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812" y="1425388"/>
            <a:ext cx="9144000" cy="3321704"/>
          </a:xfrm>
        </p:spPr>
        <p:txBody>
          <a:bodyPr>
            <a:normAutofit/>
          </a:bodyPr>
          <a:lstStyle/>
          <a:p>
            <a:r>
              <a:rPr lang="es-ES" dirty="0">
                <a:latin typeface="Arial Black" panose="020B0A04020102020204" pitchFamily="34" charset="0"/>
              </a:rPr>
              <a:t>RESULTADOS PRELIMINARES DEL ESTUDIO AMBIENTAL INTEGRADOR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BDEE488-D57A-4EFE-A7C1-894D11E51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000"/>
            <a:ext cx="9144000" cy="47498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7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A21A9B14-13CD-4BCA-807B-95C162CD4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983" y="1292086"/>
            <a:ext cx="8883531" cy="2392047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>
                <a:latin typeface="Arial Black" panose="020B0A04020102020204" pitchFamily="34" charset="0"/>
              </a:rPr>
              <a:t>PROCESAMIENTO DE LOS DATOS CLIMATICOS(CENTRO PROVINCIAL DE </a:t>
            </a:r>
            <a:r>
              <a:rPr lang="es-ES" sz="3600" b="1" dirty="0" smtClean="0">
                <a:latin typeface="Arial Black" panose="020B0A04020102020204" pitchFamily="34" charset="0"/>
              </a:rPr>
              <a:t>METEREOLOGIA)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558647C7-7616-46DF-86BF-B04EDFABB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81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17" y="188641"/>
            <a:ext cx="4174154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410107"/>
            <a:ext cx="1944216" cy="7866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615518" y="2429976"/>
            <a:ext cx="7479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/>
              <a:t>CAMBIO CLIMÁTICO. ELABORACIÓN DE ESCENARIOS PARA EL DESARROLLO FENOLÓGICO, SITUACIÓN FITOSANITARIA DE CULTIVOS AGRÍCOLAS Y ZONAS DE INTERÉS MEDIO AMBIENTAL EN CIEGO DE ÁVILA. </a:t>
            </a:r>
          </a:p>
          <a:p>
            <a:pPr algn="ctr"/>
            <a:r>
              <a:rPr lang="es-ES" sz="2000" b="1" i="1" dirty="0"/>
              <a:t>MEDIDAS DE MITIGACIÓN Y ADAPTACIÓN.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34748" y="441656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Colectivo de Autores:</a:t>
            </a:r>
            <a:r>
              <a:rPr lang="es-ES" dirty="0"/>
              <a:t> </a:t>
            </a:r>
            <a:r>
              <a:rPr lang="es-ES" b="1" i="1" dirty="0"/>
              <a:t>Dr. C Alexis Augusto Hernández Mansilla;</a:t>
            </a:r>
            <a:r>
              <a:rPr lang="es-ES" i="1" dirty="0"/>
              <a:t> </a:t>
            </a:r>
            <a:r>
              <a:rPr lang="es-ES" b="1" i="1" dirty="0"/>
              <a:t>M Sc. </a:t>
            </a:r>
            <a:r>
              <a:rPr lang="es-ES" b="1" i="1" dirty="0" err="1"/>
              <a:t>Rogert</a:t>
            </a:r>
            <a:r>
              <a:rPr lang="es-ES" b="1" i="1" dirty="0"/>
              <a:t> </a:t>
            </a:r>
            <a:r>
              <a:rPr lang="es-ES" b="1" i="1" dirty="0" err="1"/>
              <a:t>Sorí</a:t>
            </a:r>
            <a:r>
              <a:rPr lang="es-ES" b="1" i="1" dirty="0"/>
              <a:t> Gómez;</a:t>
            </a:r>
            <a:r>
              <a:rPr lang="es-ES" i="1" dirty="0"/>
              <a:t> </a:t>
            </a:r>
            <a:r>
              <a:rPr lang="es-ES" b="1" i="1" dirty="0"/>
              <a:t>M Sc. Aliana López Mayea</a:t>
            </a:r>
            <a:r>
              <a:rPr lang="es-ES" i="1" dirty="0"/>
              <a:t>; </a:t>
            </a:r>
            <a:r>
              <a:rPr lang="es-ES" b="1" i="1" dirty="0"/>
              <a:t>M Sc. Yadira Valentín Pérez;</a:t>
            </a:r>
            <a:r>
              <a:rPr lang="es-ES" i="1" dirty="0"/>
              <a:t> </a:t>
            </a:r>
            <a:r>
              <a:rPr lang="es-ES" b="1" i="1" dirty="0"/>
              <a:t>M Sc. Ramsés Vázquez Montenegro; Dr. C Maita Ávila Espinosa; M Sc. Oscar Benedico Rodríguez; </a:t>
            </a:r>
            <a:endParaRPr lang="es-ES" i="1" dirty="0"/>
          </a:p>
          <a:p>
            <a:pPr algn="just"/>
            <a:r>
              <a:rPr lang="es-ES" b="1" i="1" dirty="0"/>
              <a:t>M Sc. Denia González Alfonso; </a:t>
            </a:r>
            <a:r>
              <a:rPr lang="es-ES" b="1" i="1" dirty="0" err="1"/>
              <a:t>MSc</a:t>
            </a:r>
            <a:r>
              <a:rPr lang="es-ES" b="1" i="1" dirty="0"/>
              <a:t>. Orlando Córdova García; </a:t>
            </a:r>
            <a:r>
              <a:rPr lang="es-ES" i="1" dirty="0"/>
              <a:t> </a:t>
            </a:r>
            <a:r>
              <a:rPr lang="es-ES" b="1" i="1" dirty="0"/>
              <a:t>M Sc. </a:t>
            </a:r>
            <a:r>
              <a:rPr lang="es-ES" b="1" i="1" dirty="0" err="1"/>
              <a:t>Daynier</a:t>
            </a:r>
            <a:r>
              <a:rPr lang="es-ES" b="1" i="1" dirty="0"/>
              <a:t> Pérez Escalante; Ing. </a:t>
            </a:r>
            <a:r>
              <a:rPr lang="es-ES" b="1" i="1" dirty="0" err="1"/>
              <a:t>Dixie</a:t>
            </a:r>
            <a:r>
              <a:rPr lang="es-ES" b="1" i="1" dirty="0"/>
              <a:t> Viera Rosales</a:t>
            </a:r>
            <a:endParaRPr lang="es-ES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10712" y="124280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 Informe final   Proyecto</a:t>
            </a:r>
          </a:p>
        </p:txBody>
      </p:sp>
    </p:spTree>
    <p:extLst>
      <p:ext uri="{BB962C8B-B14F-4D97-AF65-F5344CB8AC3E}">
        <p14:creationId xmlns:p14="http://schemas.microsoft.com/office/powerpoint/2010/main" val="49249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723" y="645458"/>
            <a:ext cx="10654553" cy="170413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just"/>
            <a:r>
              <a:rPr lang="es-AR" sz="3200" b="1" dirty="0">
                <a:latin typeface="Arial Black" panose="020B0A04020102020204" pitchFamily="34" charset="0"/>
              </a:rPr>
              <a:t>ANALISIS CLIMATOLOGICO REALIZADO PARA LA CONFECCION DEL PERFIL LOCAL DE ADAPTACION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883180"/>
            <a:ext cx="10515600" cy="4351338"/>
          </a:xfrm>
        </p:spPr>
        <p:txBody>
          <a:bodyPr/>
          <a:lstStyle/>
          <a:p>
            <a:r>
              <a:rPr lang="es-ES" dirty="0"/>
              <a:t>ANÁLISIS DE EVENTOS CLIMÁTICOS Y AJUSTE DE LOS ESCENARIOS CLIMÁTICOS A LA ESCALA LOCAL .</a:t>
            </a:r>
          </a:p>
          <a:p>
            <a:pPr algn="just"/>
            <a:r>
              <a:rPr lang="es-ES" dirty="0"/>
              <a:t>MODELACION FUTURA  DE LA INFORMACION  CLIMATICA(humedal </a:t>
            </a:r>
            <a:r>
              <a:rPr lang="es-ES"/>
              <a:t>del norte)</a:t>
            </a:r>
            <a:endParaRPr lang="es-ES" dirty="0"/>
          </a:p>
          <a:p>
            <a:r>
              <a:rPr lang="es-ES" dirty="0"/>
              <a:t>APORTE DE INFORMACION PARA LA DEFINICION DE INDICADORES PARA LA CAPACIDAD DE ADAPTACION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737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7815E1-FB72-4172-9A9A-8BE6316E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4" y="365126"/>
            <a:ext cx="10453255" cy="102033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TAREAS </a:t>
            </a:r>
            <a:r>
              <a:rPr lang="es-ES" sz="3600" b="1" dirty="0" smtClean="0">
                <a:latin typeface="Arial Black" panose="020B0A04020102020204" pitchFamily="34" charset="0"/>
              </a:rPr>
              <a:t>INCORPORADAS EN </a:t>
            </a:r>
            <a:r>
              <a:rPr lang="es-ES" sz="3600" b="1" dirty="0">
                <a:latin typeface="Arial Black" panose="020B0A04020102020204" pitchFamily="34" charset="0"/>
              </a:rPr>
              <a:t>EL  ANALISIS CLIMATOLOGICO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0054A2-74E5-4692-8AE6-D22FF32E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551709"/>
            <a:ext cx="10647218" cy="494116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Analizar la climatología del territorio a partir de los registros de variables climáticas implicadas en la elaboración de los escenarios según exigencias de los sistemas en estudio. Estandarización de valores de las variables climáticas.</a:t>
            </a:r>
          </a:p>
          <a:p>
            <a:pPr algn="just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Interpretar el comportamiento predictivo de las variables climáticas (anomalías) según modelo regional de cambio climático, implicadas en los escenarios específicos de cada sistema en estudio.</a:t>
            </a:r>
          </a:p>
          <a:p>
            <a:pPr algn="just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Interpretar escenarios bioclimáticos resultantes del efecto del cambio climático para el desarrollo fenológico y de la problemática fitosanitaria de cultivos de interés como: papa, piña, plátano-banano, cítricos, para los años 2020, 2025 y 2030 bajo condiciones de emisiones A2 y B2.</a:t>
            </a:r>
          </a:p>
          <a:p>
            <a:pPr algn="just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Interpretar los escenarios climáticos, consecuencias del cambio climático del Gran Humedal del Norte de Ciego de Ávila área de interés medio ambiental con sus áreas protegidas: la Reserva Ecológica Centro Oeste de Cayo Coco, el Refugio de Fauna Loma de </a:t>
            </a:r>
            <a:r>
              <a:rPr lang="es-E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Cunagua</a:t>
            </a:r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, el Refugio de Fauna “El Venero”, el Refugio de Fauna Laguna La Redonda; la Laguna de la Leche; el Refugio de Fauna Cayo Alto;  Reserva Florística Manejada “El Coy” para los años; 2020, 2025 y 2030 bajo condicionantes de emisiones A2 y B2.</a:t>
            </a:r>
          </a:p>
          <a:p>
            <a:pPr algn="just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Orientar sistema de medidas para la adaptación y mitigación al cambio climático que permitan la explotación sostenible de los sistemas agrícolas y la conservación y salvaguarda de áreas medio ambientales de interés en  Ciego de Ávila para los años  2020, 2025 y 2030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4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69845B-29BA-4683-BCDF-18343631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6" y="359765"/>
            <a:ext cx="11332562" cy="173885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RESULTADOS: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 interpretación de las proyecciones realizadas a través de los escenarios climáticos bajo condiciones de cambio climático ajustadas a los años 2020, 2025, 2030 permite concluir</a:t>
            </a:r>
            <a:r>
              <a:rPr lang="es-MX" sz="2800" dirty="0"/>
              <a:t>: 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3B7D5A-127F-4A23-886C-66B331AD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7" y="2146897"/>
            <a:ext cx="11332562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/>
              <a:t>El Cambio Climático ejercerá efectos negativos fundamentalmente sobre el Gran Humedal del Norte, manifestado a través de significativas alteraciones en el régimen climático que ponen en peligro la condición básica de humedal a una probable transformación de un ambiente sub húmedo húmedo a una condición sub húmeda seca, que en extremo puede llegar a convertir esta zona en semi árida pasando a una categoría de tierras secas.</a:t>
            </a:r>
            <a:endParaRPr lang="es-ES" sz="2400" dirty="0"/>
          </a:p>
          <a:p>
            <a:pPr algn="just"/>
            <a:r>
              <a:rPr lang="es-MX" sz="2400" dirty="0"/>
              <a:t>Estas trasformaciones descansan sobre el marcado incremento de la temperatura; la disminución de la humedad relativa; las variaciones en el régimen pluviométrico, que favorecen una mayor evapotranspiración de referencia y una marcada disminución del índice de aridez climático, condiciones que directa e indirectamente influyen además en el comportamiento del régimen hidrológico, elemento clave en la conservación de los caracteres de un humedal. 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20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224C7E-503D-4B4A-93D2-0C788E32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92" y="365125"/>
            <a:ext cx="10274508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Arial Black" panose="020B0A04020102020204" pitchFamily="34" charset="0"/>
              </a:rPr>
              <a:t>RESULTADOS: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 interpretación de las proyecciones realizadas a través de los escenarios climáticos bajo condiciones de cambio climático ajustadas a los años 2020, 2025, 2030 permite concluir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D6E03B8-072E-4141-8905-B5BD311B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09447"/>
            <a:ext cx="10911840" cy="41879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b="1" dirty="0"/>
              <a:t>Las significativas transformaciones expresadas anteriormente constituyen a su vez un peligro para la reservas faunística y florística presente en las seis áreas protegidas comprendidas en la localidad</a:t>
            </a:r>
            <a:r>
              <a:rPr lang="es-ES" b="1" dirty="0"/>
              <a:t>: la Reserva Ecológica Centro Oeste de Cayo Coco, el Refugio de Fauna “Loma de </a:t>
            </a:r>
            <a:r>
              <a:rPr lang="es-ES" b="1" dirty="0" err="1"/>
              <a:t>Cunagua</a:t>
            </a:r>
            <a:r>
              <a:rPr lang="es-ES" b="1" dirty="0"/>
              <a:t>”; el  Refugio de Fauna “El Venero”,  el  Refugio de Fauna Laguna “La Redonda”; la Laguna de la Leche y Reserva Florística Manejada Monte “El Coy” de apreciado valor para la biodiversidad del planeta muy en especial para la región de Caribe y para Cuba y correspondiente pérdida de los servicios ecosistémicos que presta.</a:t>
            </a:r>
          </a:p>
          <a:p>
            <a:pPr algn="just"/>
            <a:r>
              <a:rPr lang="es-ES" b="1" dirty="0"/>
              <a:t>Las proyecciones futuras implican el desarrollo emergente de una política de gestión que contemple medidas de conservación para el GHN de Ciego de Ávila, que coadyuven a mantener los caracteres  de su ecosistema, valores de su biodiversidad y su aprovechamiento intrínseco mediante desarrollo sostenible para el enfrentamiento al cambio climático a través de sus servicios ecosistémicos</a:t>
            </a:r>
            <a:r>
              <a:rPr lang="es-ES" dirty="0"/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00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4206008B-3F96-46C2-B46C-61A31FFF3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509"/>
            <a:ext cx="9296400" cy="3219018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Arial Black" panose="020B0A04020102020204" pitchFamily="34" charset="0"/>
              </a:rPr>
              <a:t>DETERMINACION DE AREAS DE INFLUENCIA DIRECTA E INDIRECTA. ANALISIS DE SENSIBILIDAD E IMPACTOS</a:t>
            </a:r>
            <a:r>
              <a:rPr lang="es-ES" b="1" dirty="0">
                <a:latin typeface="Arial Black" panose="020B0A04020102020204" pitchFamily="34" charset="0"/>
              </a:rPr>
              <a:t>.</a:t>
            </a:r>
            <a:br>
              <a:rPr lang="es-ES" b="1" dirty="0">
                <a:latin typeface="Arial Black" panose="020B0A0402010202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394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01D6A0-8C92-4299-9506-D572840E92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Arial Black" panose="020B0A04020102020204" pitchFamily="34" charset="0"/>
              </a:rPr>
              <a:t>AREAS DE INFLUENCIA DIRECTA E INDIRECTA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949C37-4FA4-4B0E-8661-06C80099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968331"/>
            <a:ext cx="10515600" cy="2959092"/>
          </a:xfrm>
        </p:spPr>
        <p:txBody>
          <a:bodyPr/>
          <a:lstStyle/>
          <a:p>
            <a:pPr algn="just"/>
            <a:r>
              <a:rPr lang="es-ES" dirty="0"/>
              <a:t>Para el presente estudio, se definió las  </a:t>
            </a:r>
            <a:r>
              <a:rPr lang="es-ES" i="1" dirty="0"/>
              <a:t>áreas de influencia</a:t>
            </a:r>
            <a:r>
              <a:rPr lang="es-ES" dirty="0"/>
              <a:t> de afectación por el cambio climático, con la finalidad de determinar un ámbito espacial donde se manifestarán los potenciales impactos ambientales y sociales a producirse como consecuencia del ascenso del nivel medio del mar pronosticado</a:t>
            </a:r>
          </a:p>
        </p:txBody>
      </p:sp>
    </p:spTree>
    <p:extLst>
      <p:ext uri="{BB962C8B-B14F-4D97-AF65-F5344CB8AC3E}">
        <p14:creationId xmlns:p14="http://schemas.microsoft.com/office/powerpoint/2010/main" val="352065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9CFB58-B2EA-44A2-B788-50AFA77E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32" y="182500"/>
            <a:ext cx="10515600" cy="173423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Arial Black" panose="020B0A04020102020204" pitchFamily="34" charset="0"/>
              </a:rPr>
              <a:t>ZONAS IDENTIFICADAS </a:t>
            </a:r>
            <a:r>
              <a:rPr lang="es-ES" sz="4000" b="1" dirty="0" smtClean="0">
                <a:latin typeface="Arial Black" panose="020B0A04020102020204" pitchFamily="34" charset="0"/>
              </a:rPr>
              <a:t>DE </a:t>
            </a:r>
            <a:r>
              <a:rPr lang="es-ES" sz="4000" b="1" dirty="0">
                <a:latin typeface="Arial Black" panose="020B0A04020102020204" pitchFamily="34" charset="0"/>
              </a:rPr>
              <a:t>AREAS DE INFLUENCIA DIRECTA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6DCDC2-A0C4-4E5E-964A-BDEDDBE0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36" y="213190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Sector sur áreas de los municipios Venezuela, Ciego de Ávila y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Baraguá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gran humedal del norte de Ciego de Avila.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Obras hidrotécnicas insertadas, relacionadas con las funciones del humedal.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Bases productivas existente en las zonas identificadas con afectación por elevación del nivel del mar en el 2050.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Infraestructuras que deben ser adoptadas por inundaciones costeras en las zonas bajas.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Análisis de asentamientos agropecuarios que se afectan.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634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4F843F-706F-49DF-8B83-24DB2092B7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just"/>
            <a:r>
              <a:rPr lang="es-ES" sz="4000" b="1" dirty="0">
                <a:latin typeface="Arial Black" panose="020B0A04020102020204" pitchFamily="34" charset="0"/>
              </a:rPr>
              <a:t>ZONAS IDENTIFICADAS COMO AREAS DE INFLUENCIA DIRECTA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E7741B-FF97-41BB-B196-8AF0C95B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Cultivos en las zonas costeras bajas expuestas a inundaciones.</a:t>
            </a:r>
          </a:p>
          <a:p>
            <a:pPr algn="just"/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Obras hidráulicas y de ingeniería afectadas a recuperar o reconstruir.</a:t>
            </a:r>
          </a:p>
          <a:p>
            <a:pPr algn="just"/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Áreas en (ha) para la reforestación de forma integral y sostenible los embalses, canales, y franja hidrorreguladoras en cuencas que tributan a las bahías, así como los suelos que requieren máxima protección.</a:t>
            </a:r>
          </a:p>
          <a:p>
            <a:pPr algn="just"/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Áreas en (ha) para la reforestación de forma integral y sostenible priorizando los embalses, canales, y franja hidrorreguladoras en cuencas que tributan a las bahías, así como los suelos que requieren máxima protección.</a:t>
            </a:r>
          </a:p>
          <a:p>
            <a:pPr algn="just"/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Acuíferos presentes en la zona.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29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CREACION DE LA METODOLOGIA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Se creo una metodología que permitiera guiar en </a:t>
            </a:r>
            <a:r>
              <a:rPr lang="es-ES" dirty="0"/>
              <a:t>la identificación de debilidades y fortalezas que permiten avanzar en la adaptación al cambio </a:t>
            </a:r>
            <a:r>
              <a:rPr lang="es-ES" dirty="0" smtClean="0"/>
              <a:t>climático, presentando un marco </a:t>
            </a:r>
            <a:r>
              <a:rPr lang="es-ES" dirty="0"/>
              <a:t>para la evaluación de la vulnerabilidad y la capacidad de adaptación ante los efectos del</a:t>
            </a:r>
          </a:p>
          <a:p>
            <a:pPr marL="0" indent="0">
              <a:buNone/>
            </a:pPr>
            <a:r>
              <a:rPr lang="es-ES" dirty="0"/>
              <a:t>cambio climático, a modo de visibilizar y comprender de qué forma un </a:t>
            </a:r>
            <a:r>
              <a:rPr lang="es-ES" dirty="0" smtClean="0"/>
              <a:t>Municipio </a:t>
            </a:r>
            <a:r>
              <a:rPr lang="es-ES" dirty="0"/>
              <a:t>es y será afectado por el </a:t>
            </a:r>
            <a:r>
              <a:rPr lang="es-ES" dirty="0" smtClean="0"/>
              <a:t>cambio climático</a:t>
            </a:r>
            <a:r>
              <a:rPr lang="es-ES" dirty="0"/>
              <a:t>, entendiendo por </a:t>
            </a:r>
            <a:r>
              <a:rPr lang="es-ES" dirty="0" smtClean="0"/>
              <a:t>esto, </a:t>
            </a:r>
            <a:r>
              <a:rPr lang="es-ES" dirty="0"/>
              <a:t>los impactos negativos que genera </a:t>
            </a:r>
            <a:r>
              <a:rPr lang="es-ES" dirty="0" smtClean="0"/>
              <a:t>en </a:t>
            </a:r>
            <a:r>
              <a:rPr lang="es-ES" dirty="0"/>
              <a:t>la gestión municipal, en </a:t>
            </a:r>
            <a:r>
              <a:rPr lang="es-ES" dirty="0" smtClean="0"/>
              <a:t>los habitantes </a:t>
            </a:r>
            <a:r>
              <a:rPr lang="es-ES" dirty="0"/>
              <a:t>y actores territoriales, así como en el territorio mismo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91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09600" y="1407886"/>
            <a:ext cx="10218057" cy="3321277"/>
          </a:xfrm>
        </p:spPr>
        <p:txBody>
          <a:bodyPr>
            <a:norm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ANALISIS DE SENSIBILIDAD AMBIENTAL .</a:t>
            </a:r>
          </a:p>
        </p:txBody>
      </p:sp>
    </p:spTree>
    <p:extLst>
      <p:ext uri="{BB962C8B-B14F-4D97-AF65-F5344CB8AC3E}">
        <p14:creationId xmlns:p14="http://schemas.microsoft.com/office/powerpoint/2010/main" val="257938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6EFC9AF-82A3-4225-A39F-3F49458AA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4" y="1708879"/>
            <a:ext cx="9839794" cy="3763546"/>
          </a:xfrm>
        </p:spPr>
        <p:txBody>
          <a:bodyPr/>
          <a:lstStyle/>
          <a:p>
            <a:pPr algn="just"/>
            <a:r>
              <a:rPr lang="es-BO" dirty="0"/>
              <a:t>Se realizo el  análisis de la Sensibilidad Ambiental del medio físico del territorio, como resultado de la información recabada durante el trabajo de campo y el proceso de interpretación secundaria en gabinete. 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SENSIBILIDAD AMBIENTAL</a:t>
            </a:r>
          </a:p>
        </p:txBody>
      </p:sp>
    </p:spTree>
    <p:extLst>
      <p:ext uri="{BB962C8B-B14F-4D97-AF65-F5344CB8AC3E}">
        <p14:creationId xmlns:p14="http://schemas.microsoft.com/office/powerpoint/2010/main" val="835709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34ECEAD-056E-455C-8131-E653C7970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Previo al </a:t>
            </a:r>
            <a:r>
              <a:rPr lang="es-E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análisis </a:t>
            </a:r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de sensibilidad, se </a:t>
            </a:r>
            <a:r>
              <a:rPr lang="es-E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realizo y proceso , la siguiente información</a:t>
            </a:r>
            <a:endParaRPr lang="es-E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5DD3988-934A-4179-8EB1-3738B0E0D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31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INFORMACION OBTENIDA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776166"/>
          </a:xfrm>
        </p:spPr>
        <p:txBody>
          <a:bodyPr>
            <a:normAutofit fontScale="25000" lnSpcReduction="20000"/>
          </a:bodyPr>
          <a:lstStyle/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ORGANISMOS EN EL TERRITORIO DE ÁREA INFLUENCIA DIRECTA.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SALINIDAD DE LAS AGUAS SUBTERRÁNEAS.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USO DE LA TIERRA ESCENARIO 2050 Y 2100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CANALES A RECUPERAR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CATEGORÍA AGRO PRODUCTIVA DE LOS SUELOS 2050,2100.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CATEGORÍA AGRO PRODUCTIVA DE LOS SUELOS EN LA ZONA D E INTRUSIÓN SALINA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TIERRAS OCIOSAS EN LA ZONA D E INTRUSIÓN SALINA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USO TIERRA PROPUESTO EN LA ZONA D E INTRUSIÓN SALINA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MAPAS DE CONDUCTIVIDAD HIDRÁULICA.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MAPAS DE VULNERABILIDAD DE LOS ACUÍFEROS.</a:t>
            </a:r>
          </a:p>
          <a:p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MAPA DE PELIGROS  GEOLÓGICOS</a:t>
            </a:r>
          </a:p>
          <a:p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MAPA DE DISTRIBUCIÓN 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ESPACIAL DEL NITRÓGENO ORGÁNICO, FODFORO,  ORGANICO,MATERIA RGANICA (%) EN LOS SEDIMENTOS </a:t>
            </a:r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SUPERFICIALES DEL FONDO MARINO</a:t>
            </a:r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PRINCIPALES VARIACIONES DEL PERFIL MORFOLÓGICO DE LAS COSTAS SEPTENTRIONALES DE LOS PRINCIPALES CAYOS.</a:t>
            </a:r>
          </a:p>
          <a:p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ESTUDIO 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CORRIENTES. 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MARINAS ANÁLISIS ESPECTRAL DE LAS CORRIENTES MARINAS. PATRÓN DE CIRCULACIÓN.</a:t>
            </a:r>
          </a:p>
          <a:p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LEVANTAMIENTO 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DE LA DIRECCIÓN Y LA VELOCIDAD DE LAS CORRIENTES </a:t>
            </a:r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MARINAS. 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DISTRIBUCIÓN ESPACIAL ESQUEMÁTICA DE LA DIRECCIÓN (FLECHAS) Y LA VELOCIDAD, (CM/S), DE LA CORRIENTE RESIDUAL </a:t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 DE LA MAREA Y DEL OLEAJE </a:t>
            </a:r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CARACTERISTICAS DEL MEDIO MARINO</a:t>
            </a:r>
          </a:p>
          <a:p>
            <a:r>
              <a:rPr lang="es-E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CARACTERISTICAS BIOLOGICAS DEL ECOSISTEMA COSTERO</a:t>
            </a:r>
            <a: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5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dirty="0"/>
          </a:p>
          <a:p>
            <a:endParaRPr lang="es-AR" sz="3500" dirty="0"/>
          </a:p>
        </p:txBody>
      </p:sp>
    </p:spTree>
    <p:extLst>
      <p:ext uri="{BB962C8B-B14F-4D97-AF65-F5344CB8AC3E}">
        <p14:creationId xmlns:p14="http://schemas.microsoft.com/office/powerpoint/2010/main" val="80928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E03D12-EBC6-4C6D-AEAF-78F324AC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INFORMACION OBTENIDA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DDB0AE-9511-4019-8003-6C7D6BFA8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/>
              <a:t>Distribución de biodiversidad marina del bentos y peces en el área de </a:t>
            </a:r>
            <a:r>
              <a:rPr lang="es-ES" b="1" dirty="0" smtClean="0"/>
              <a:t>interés.</a:t>
            </a:r>
            <a:r>
              <a:rPr lang="es-ES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Estado de conservación de los principales ecosistemas (arrecifes coralinos, pastos marinos y manglar</a:t>
            </a:r>
            <a:r>
              <a:rPr lang="es-ES" b="1" dirty="0" smtClean="0"/>
              <a:t>).</a:t>
            </a:r>
            <a:endParaRPr lang="es-ES" b="1" dirty="0"/>
          </a:p>
          <a:p>
            <a:r>
              <a:rPr lang="es-ES" b="1" dirty="0"/>
              <a:t>Áreas ecológicamente sensibles marinas y de los </a:t>
            </a:r>
            <a:r>
              <a:rPr lang="es-ES" b="1" dirty="0" smtClean="0"/>
              <a:t>cayos</a:t>
            </a:r>
            <a:r>
              <a:rPr lang="es-ES" dirty="0" smtClean="0"/>
              <a:t> </a:t>
            </a:r>
          </a:p>
          <a:p>
            <a:r>
              <a:rPr lang="es-ES" b="1" dirty="0" smtClean="0"/>
              <a:t>Mapa de sensibilidad física del territorio . Mapa resultante</a:t>
            </a:r>
          </a:p>
          <a:p>
            <a:pPr marL="0" indent="0" algn="ctr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030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AR" b="1" dirty="0"/>
              <a:t>EJEMPLOS DE MATRIZ DE SENSIBILIDAD PARA FACTOR AMBIENTAL  AGUA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56" y="469572"/>
            <a:ext cx="10911840" cy="441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8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C399B1-2B90-4ED1-AE7B-75444F25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EJEMPLOS DE MATRIZ DE SENSIBILIDAD PARA FACTOR AMBIENTAL  AGUA</a:t>
            </a: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945745A-A6BD-4526-AE7E-51A629F93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755" y="389744"/>
            <a:ext cx="11284554" cy="42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88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20F70-9E57-46B9-B781-8CA899BF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82" y="205965"/>
            <a:ext cx="10348965" cy="1111983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 Black" panose="020B0A04020102020204" pitchFamily="34" charset="0"/>
              </a:rPr>
              <a:t>EJEMPLOS DE MATRIZ </a:t>
            </a:r>
            <a:r>
              <a:rPr lang="es-ES" sz="2400" dirty="0" smtClean="0">
                <a:latin typeface="Arial Black" panose="020B0A04020102020204" pitchFamily="34" charset="0"/>
              </a:rPr>
              <a:t>DE </a:t>
            </a:r>
            <a:r>
              <a:rPr lang="es-ES" sz="2400" dirty="0">
                <a:latin typeface="Arial Black" panose="020B0A04020102020204" pitchFamily="34" charset="0"/>
              </a:rPr>
              <a:t>ESENSIBILIDAD AMBIENTAL . MEDIO GEOLOGICO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FEAA3CE-F687-455B-ABAB-77ECD03A7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250" y="1557790"/>
            <a:ext cx="8498031" cy="43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RANGOS DE SENSIBILIDAD AMBIENTAL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05" y="396054"/>
            <a:ext cx="11071735" cy="48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7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859" y="365125"/>
            <a:ext cx="10936941" cy="1325563"/>
          </a:xfrm>
        </p:spPr>
        <p:txBody>
          <a:bodyPr>
            <a:normAutofit/>
          </a:bodyPr>
          <a:lstStyle/>
          <a:p>
            <a:pPr algn="just"/>
            <a:r>
              <a:rPr lang="es-AR" sz="3600" dirty="0">
                <a:latin typeface="Arial Black" panose="020B0A04020102020204" pitchFamily="34" charset="0"/>
              </a:rPr>
              <a:t>Mapa de índice de sensibilidad del medio físico. Sector norte Ciego de Avila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97" y="1855914"/>
            <a:ext cx="11144521" cy="38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16859" y="4967440"/>
            <a:ext cx="5242560" cy="4389120"/>
          </a:xfrm>
        </p:spPr>
        <p:txBody>
          <a:bodyPr/>
          <a:lstStyle/>
          <a:p>
            <a:r>
              <a:rPr lang="es-AR" dirty="0"/>
              <a:t>Indicé de sensibilidad alta 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772" y="20320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1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AR" b="1" dirty="0">
                <a:latin typeface="Arial Black" panose="020B0A04020102020204" pitchFamily="34" charset="0"/>
              </a:rPr>
              <a:t>   RESULTADOS PARCIALES OBTENIDOS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/>
            <a:r>
              <a:rPr lang="es-ES" b="1" dirty="0"/>
              <a:t>PASO 1: </a:t>
            </a:r>
            <a:r>
              <a:rPr lang="es-ES" dirty="0"/>
              <a:t>INTEGRACION  DE LA INFORMACIÓN</a:t>
            </a:r>
            <a:r>
              <a:rPr lang="es-ES" b="1" dirty="0"/>
              <a:t>.</a:t>
            </a:r>
          </a:p>
          <a:p>
            <a:pPr lvl="1" algn="just"/>
            <a:r>
              <a:rPr lang="es-ES" b="1" dirty="0"/>
              <a:t>PASO 2. </a:t>
            </a:r>
            <a:r>
              <a:rPr lang="es-ES" dirty="0"/>
              <a:t>PROCESAMIENTO DE LOS DATOS CLIMATICOS</a:t>
            </a:r>
          </a:p>
          <a:p>
            <a:pPr lvl="1" algn="just"/>
            <a:r>
              <a:rPr lang="es-ES" b="1" dirty="0"/>
              <a:t>PASO 3</a:t>
            </a:r>
            <a:r>
              <a:rPr lang="es-ES" dirty="0"/>
              <a:t>:DETERMINACION DE AREAS DE INFLUENCIA DIRECTA E INDIRECTA. ANALISIS DE </a:t>
            </a:r>
            <a:r>
              <a:rPr lang="es-ES" dirty="0" smtClean="0"/>
              <a:t>SENSIBILIDAD AL CAMBIO CLIMATICO Y SUS IMPACTOS</a:t>
            </a:r>
            <a:r>
              <a:rPr lang="es-ES" b="1" dirty="0"/>
              <a:t>.</a:t>
            </a:r>
            <a:endParaRPr lang="es-ES" sz="2000" dirty="0"/>
          </a:p>
          <a:p>
            <a:pPr lvl="1" algn="just"/>
            <a:r>
              <a:rPr lang="es-ES" b="1" dirty="0"/>
              <a:t>PASO4: </a:t>
            </a:r>
            <a:r>
              <a:rPr lang="es-ES" dirty="0"/>
              <a:t>ANÁLISIS DE LA SENSIBILIDAD AMBIENTAL VULNERABILIDAD Y DE CAPACIDAD DE </a:t>
            </a:r>
            <a:r>
              <a:rPr lang="es-ES" dirty="0" smtClean="0"/>
              <a:t>ADAPTACIÓN DEL TERRITORIO AL CAMBIO CLIMATICO. </a:t>
            </a:r>
            <a:endParaRPr lang="es-ES" sz="2000" dirty="0"/>
          </a:p>
          <a:p>
            <a:pPr lvl="1" algn="just"/>
            <a:r>
              <a:rPr lang="es-ES" b="1" dirty="0"/>
              <a:t>PASO 5: </a:t>
            </a:r>
            <a:r>
              <a:rPr lang="es-ES" dirty="0"/>
              <a:t>GENERACIÓN DE MAPAS </a:t>
            </a:r>
            <a:r>
              <a:rPr lang="es-ES" dirty="0" smtClean="0"/>
              <a:t>.</a:t>
            </a:r>
            <a:endParaRPr lang="es-ES" dirty="0"/>
          </a:p>
          <a:p>
            <a:pPr lvl="1" algn="just"/>
            <a:r>
              <a:rPr lang="es-ES" b="1" dirty="0"/>
              <a:t>PASO 6: </a:t>
            </a:r>
            <a:r>
              <a:rPr lang="es-ES" dirty="0"/>
              <a:t>DETERMINACION DEL INDICE DE SENSIBILIDAD AMBIENTAL (ISA).</a:t>
            </a:r>
          </a:p>
          <a:p>
            <a:pPr lvl="1" algn="just"/>
            <a:r>
              <a:rPr lang="es-ES" b="1" dirty="0"/>
              <a:t>PASO 7: </a:t>
            </a:r>
            <a:r>
              <a:rPr lang="es-ES" dirty="0"/>
              <a:t>DEFINICION DE INDICADORES DE CAPACIDAD DE ADAPTACION. CONFECCION DE PERFIL LOCAL DE ADAPTACIÓN AL CAMBIO CLIMÁTICO .</a:t>
            </a:r>
          </a:p>
          <a:p>
            <a:pPr lvl="1"/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89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7413" y="154337"/>
            <a:ext cx="11044518" cy="1325563"/>
          </a:xfrm>
        </p:spPr>
        <p:txBody>
          <a:bodyPr>
            <a:normAutofit/>
          </a:bodyPr>
          <a:lstStyle/>
          <a:p>
            <a:r>
              <a:rPr lang="es-AR" sz="2800" dirty="0">
                <a:latin typeface="Arial Black" panose="020B0A04020102020204" pitchFamily="34" charset="0"/>
              </a:rPr>
              <a:t>Mapa de índice de sensibilidad del medio físico. Sector sur Ciego de Avila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" y="1693510"/>
            <a:ext cx="10990231" cy="325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0" y="5377652"/>
            <a:ext cx="5568788" cy="245871"/>
          </a:xfrm>
        </p:spPr>
        <p:txBody>
          <a:bodyPr>
            <a:normAutofit fontScale="32500" lnSpcReduction="20000"/>
          </a:bodyPr>
          <a:lstStyle/>
          <a:p>
            <a:r>
              <a:rPr lang="es-AR" dirty="0"/>
              <a:t>Indicé de sensibilidad alta  </a:t>
            </a:r>
          </a:p>
          <a:p>
            <a:endParaRPr lang="es-A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577780" y="5377652"/>
            <a:ext cx="491742" cy="24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15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09600" y="1407886"/>
            <a:ext cx="10218057" cy="3321277"/>
          </a:xfrm>
        </p:spPr>
        <p:txBody>
          <a:bodyPr>
            <a:normAutofit/>
          </a:bodyPr>
          <a:lstStyle/>
          <a:p>
            <a:r>
              <a:rPr lang="es-AR" sz="4400" b="1" dirty="0">
                <a:latin typeface="Arial Black" panose="020B0A04020102020204" pitchFamily="34" charset="0"/>
              </a:rPr>
              <a:t>ANALISIS DE IMPACTOS </a:t>
            </a:r>
            <a:r>
              <a:rPr lang="es-AR" sz="4400" b="1" dirty="0" smtClean="0">
                <a:latin typeface="Arial Black" panose="020B0A04020102020204" pitchFamily="34" charset="0"/>
              </a:rPr>
              <a:t>TOR AMBIENTAL AGUAS.</a:t>
            </a:r>
            <a:endParaRPr lang="es-AR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8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SE REALIZO EVAL IMPACTOS AMBIENTALES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	</a:t>
            </a:r>
            <a:r>
              <a:rPr lang="es-ES" dirty="0" smtClean="0"/>
              <a:t>Se evaluó  </a:t>
            </a:r>
            <a:r>
              <a:rPr lang="es-ES" dirty="0"/>
              <a:t>los impactos ambientales que conlleven a proponer medidas de mitigación, control, compensación y rehabilitación que minimicen el deterioro ambiental en el caso de presentarse durante el desarrollo del proyecto. </a:t>
            </a:r>
          </a:p>
          <a:p>
            <a:r>
              <a:rPr lang="es-ES" dirty="0"/>
              <a:t>	</a:t>
            </a:r>
            <a:r>
              <a:rPr lang="es-ES" dirty="0"/>
              <a:t>Se </a:t>
            </a:r>
            <a:r>
              <a:rPr lang="es-ES" dirty="0" smtClean="0"/>
              <a:t>identificó  </a:t>
            </a:r>
            <a:r>
              <a:rPr lang="es-ES" dirty="0"/>
              <a:t>los componentes ambientales más frágiles que requieren la implementación de medidas especiales en el Programa de Prevención y Mitigación (PPM).</a:t>
            </a:r>
          </a:p>
          <a:p>
            <a:r>
              <a:rPr lang="es-ES" dirty="0"/>
              <a:t>	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819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AFB7AFA-A621-4234-AF43-D3792C9517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CLASIFICACION DE LOS IMPACTOS POR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B6EE2F3-A09A-428C-B0F9-3F79AE3C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Por la intensidad (grado de destrucción)</a:t>
            </a:r>
            <a:r>
              <a:rPr lang="es-ES" dirty="0"/>
              <a:t> .</a:t>
            </a:r>
          </a:p>
          <a:p>
            <a:r>
              <a:rPr lang="es-ES" b="1" dirty="0"/>
              <a:t>Por la extensión</a:t>
            </a:r>
            <a:r>
              <a:rPr lang="es-ES" dirty="0"/>
              <a:t> .</a:t>
            </a:r>
          </a:p>
          <a:p>
            <a:r>
              <a:rPr lang="es-ES" b="1" dirty="0"/>
              <a:t>Por el momento en que se manifiesta.</a:t>
            </a:r>
          </a:p>
          <a:p>
            <a:r>
              <a:rPr lang="es-ES" b="1" dirty="0"/>
              <a:t>Por su persistencia</a:t>
            </a:r>
            <a:r>
              <a:rPr lang="es-ES" dirty="0"/>
              <a:t> .</a:t>
            </a:r>
          </a:p>
          <a:p>
            <a:r>
              <a:rPr lang="es-ES" b="1" dirty="0"/>
              <a:t>Por su capacidad de recuperación.</a:t>
            </a:r>
          </a:p>
          <a:p>
            <a:r>
              <a:rPr lang="es-ES" b="1" dirty="0"/>
              <a:t>Por la relación causa-efecto</a:t>
            </a:r>
            <a:r>
              <a:rPr lang="es-ES" dirty="0"/>
              <a:t> .</a:t>
            </a:r>
          </a:p>
          <a:p>
            <a:r>
              <a:rPr lang="es-ES" b="1" dirty="0"/>
              <a:t>Por la interrelación de acciones y/o efectos</a:t>
            </a:r>
            <a:r>
              <a:rPr lang="es-ES" dirty="0"/>
              <a:t> .</a:t>
            </a:r>
          </a:p>
          <a:p>
            <a:r>
              <a:rPr lang="es-ES" b="1" dirty="0"/>
              <a:t>Por su periodicidad</a:t>
            </a:r>
            <a:r>
              <a:rPr lang="es-ES" dirty="0"/>
              <a:t> –</a:t>
            </a:r>
          </a:p>
          <a:p>
            <a:r>
              <a:rPr lang="es-ES" b="1" dirty="0"/>
              <a:t>Por la necesidad de aplicación de medidas correctoras</a:t>
            </a:r>
            <a:r>
              <a:rPr lang="es-ES" dirty="0"/>
              <a:t> 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0468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65F334-D90B-4202-9073-36CE612B26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VALORACION DE LOS IMPACTOS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731E49E-2B60-4BAF-877C-E9A8037C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49" y="1022375"/>
            <a:ext cx="10467261" cy="36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52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9AE1CF-D850-47A4-A102-D7F8F2D2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39" y="5203079"/>
            <a:ext cx="10732958" cy="1051560"/>
          </a:xfrm>
        </p:spPr>
        <p:txBody>
          <a:bodyPr>
            <a:normAutofit fontScale="90000"/>
          </a:bodyPr>
          <a:lstStyle/>
          <a:p>
            <a:r>
              <a:rPr lang="es-ES" dirty="0"/>
              <a:t>VALIDACION.PASOS PARA LA DETERMINACION  DE RIESGOS IE5 IPCC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91A9DB8-B947-4CF8-A6F5-7A6E60C98F49}"/>
              </a:ext>
            </a:extLst>
          </p:cNvPr>
          <p:cNvSpPr/>
          <p:nvPr/>
        </p:nvSpPr>
        <p:spPr>
          <a:xfrm>
            <a:off x="854439" y="603361"/>
            <a:ext cx="115823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Paso 1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Identificar los impactos y los riesgos climáticos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dirty="0">
                <a:solidFill>
                  <a:srgbClr val="242021"/>
                </a:solidFill>
                <a:latin typeface="AGaramondPro-Regular"/>
              </a:rPr>
              <a:t>¿Cuáles son los principales impactos y riesgos climáticos que afectan el sistema de</a:t>
            </a:r>
            <a:br>
              <a:rPr lang="es-ES" sz="2000" dirty="0">
                <a:solidFill>
                  <a:srgbClr val="242021"/>
                </a:solidFill>
                <a:latin typeface="AGaramondPro-Regular"/>
              </a:rPr>
            </a:br>
            <a:r>
              <a:rPr lang="es-ES" sz="2000" dirty="0">
                <a:solidFill>
                  <a:srgbClr val="242021"/>
                </a:solidFill>
                <a:latin typeface="AGaramondPro-Regular"/>
              </a:rPr>
              <a:t>interés?</a:t>
            </a:r>
            <a:br>
              <a:rPr lang="es-ES" sz="2000" dirty="0">
                <a:solidFill>
                  <a:srgbClr val="242021"/>
                </a:solidFill>
                <a:latin typeface="AGaramondPro-Regular"/>
              </a:rPr>
            </a:br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Paso 2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Determinar los peligros y los impactos intermedios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dirty="0">
                <a:solidFill>
                  <a:srgbClr val="242021"/>
                </a:solidFill>
                <a:latin typeface="AGaramondPro-Regular"/>
              </a:rPr>
              <a:t>¿Qué peligros o tendencias climáticas y sus impactos físicos representan un riesgo para el sistema</a:t>
            </a:r>
            <a:br>
              <a:rPr lang="es-ES" sz="2000" dirty="0">
                <a:solidFill>
                  <a:srgbClr val="242021"/>
                </a:solidFill>
                <a:latin typeface="AGaramondPro-Regular"/>
              </a:rPr>
            </a:br>
            <a:r>
              <a:rPr lang="es-ES" sz="2000" dirty="0">
                <a:solidFill>
                  <a:srgbClr val="242021"/>
                </a:solidFill>
                <a:latin typeface="AGaramondPro-Regular"/>
              </a:rPr>
              <a:t>de interés? ¿Qué impactos intermedios vinculan el peligro y el riesgo?</a:t>
            </a:r>
            <a:br>
              <a:rPr lang="es-ES" sz="2000" dirty="0">
                <a:solidFill>
                  <a:srgbClr val="242021"/>
                </a:solidFill>
                <a:latin typeface="AGaramondPro-Regular"/>
              </a:rPr>
            </a:br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Paso 3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Determinar la vulnerabilidad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dirty="0">
                <a:solidFill>
                  <a:srgbClr val="242021"/>
                </a:solidFill>
                <a:latin typeface="AGaramondPro-Regular"/>
              </a:rPr>
              <a:t>¿Qué atributos del sistema contribuyen al riesgo?</a:t>
            </a:r>
            <a:br>
              <a:rPr lang="es-ES" sz="2000" dirty="0">
                <a:solidFill>
                  <a:srgbClr val="242021"/>
                </a:solidFill>
                <a:latin typeface="AGaramondPro-Regular"/>
              </a:rPr>
            </a:br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Paso 4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b="1" dirty="0">
                <a:solidFill>
                  <a:srgbClr val="B28E04"/>
                </a:solidFill>
                <a:latin typeface="Gravur-CondensedBold"/>
              </a:rPr>
              <a:t>Determinar la exposición</a:t>
            </a:r>
            <a:br>
              <a:rPr lang="es-ES" sz="2000" b="1" dirty="0">
                <a:solidFill>
                  <a:srgbClr val="B28E04"/>
                </a:solidFill>
                <a:latin typeface="Gravur-CondensedBold"/>
              </a:rPr>
            </a:br>
            <a:r>
              <a:rPr lang="es-ES" sz="2000" dirty="0">
                <a:solidFill>
                  <a:srgbClr val="242021"/>
                </a:solidFill>
                <a:latin typeface="AGaramondPro-Regular"/>
              </a:rPr>
              <a:t>¿Qué factores determinan la exposición</a:t>
            </a:r>
            <a:r>
              <a:rPr lang="es-ES" dirty="0">
                <a:solidFill>
                  <a:srgbClr val="242021"/>
                </a:solidFill>
                <a:latin typeface="AGaramondPro-Regular"/>
              </a:rPr>
              <a:t>?</a:t>
            </a:r>
            <a:r>
              <a:rPr lang="es-ES" dirty="0"/>
              <a:t> 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4119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z="4000" dirty="0">
                <a:latin typeface="Arial Black" panose="020B0A04020102020204" pitchFamily="34" charset="0"/>
              </a:rPr>
              <a:t>CAPACIDAD DE ADAPTACION.</a:t>
            </a:r>
            <a:r>
              <a:rPr lang="es-ES" sz="4000" b="1" dirty="0">
                <a:latin typeface="Arial Black" panose="020B0A04020102020204" pitchFamily="34" charset="0"/>
              </a:rPr>
              <a:t> PERFIL LOCAL DE ADAPTACIÓN AL CAMBIO CLIMÁTICO</a:t>
            </a:r>
            <a:endParaRPr lang="es-AR" sz="4000" dirty="0">
              <a:latin typeface="Arial Black" panose="020B0A04020102020204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7236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0E79290-2BB0-4535-A8F1-5DC4AD0CE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28603" y="509667"/>
            <a:ext cx="7809876" cy="42086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F4CB17-FF22-4B89-80C0-4F48527B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93" y="4718304"/>
            <a:ext cx="10972800" cy="2032666"/>
          </a:xfrm>
        </p:spPr>
        <p:txBody>
          <a:bodyPr>
            <a:normAutofit fontScale="90000"/>
          </a:bodyPr>
          <a:lstStyle/>
          <a:p>
            <a:r>
              <a:rPr lang="es-ES" i="1" dirty="0">
                <a:effectLst/>
              </a:rPr>
              <a:t>“¿Qué habilidades del sistema social existen o faltan para reducir el riesgo de interés -</a:t>
            </a:r>
            <a:br>
              <a:rPr lang="es-ES" i="1" dirty="0">
                <a:effectLst/>
              </a:rPr>
            </a:br>
            <a:r>
              <a:rPr lang="es-ES" i="1" dirty="0">
                <a:effectLst/>
              </a:rPr>
              <a:t>ahora y en el futuro?”</a:t>
            </a:r>
            <a:r>
              <a:rPr lang="es-ES" dirty="0"/>
              <a:t>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BE2E5D-B06E-4D26-B977-1EEC5E82F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155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857612-272D-4920-B368-0A98D678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26" y="563050"/>
            <a:ext cx="10337390" cy="194361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Este paso busca visibilizar el nivel de vulnerabilidad y de la capacidad de adaptación presente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63E950-2DCA-4866-B9D7-7E7D8FF0C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0" y="2506662"/>
            <a:ext cx="10337390" cy="4351338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presenta 5 indicadores de capacidad de adaptación, cada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uno con sus respectivos criterios y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sub-criterios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medición. Mediante estos  indicadores, el municipio podrá tener una “radiografía” general sobre su nivel de vulnerabilidad y capacidad para responder al cambio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climático,permitiendo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aspectos críticos que orienten la toma de decisión </a:t>
            </a:r>
            <a:r>
              <a:rPr lang="es-ES" sz="2000" dirty="0"/>
              <a:t>local </a:t>
            </a:r>
            <a:br>
              <a:rPr lang="es-ES" sz="2000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2888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C36D01-7F04-462D-8C96-91146A1F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429000"/>
            <a:ext cx="10911840" cy="2606040"/>
          </a:xfrm>
        </p:spPr>
        <p:txBody>
          <a:bodyPr>
            <a:normAutofit/>
          </a:bodyPr>
          <a:lstStyle/>
          <a:p>
            <a:r>
              <a:rPr lang="es-ES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visibilizar el nivel de vulnerabilidad y de la capacidad de adaptación presente tanto en el municipio como en toda la comuna</a:t>
            </a:r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dirty="0">
                <a:latin typeface="Arial Black" panose="020B0A04020102020204" pitchFamily="34" charset="0"/>
              </a:rPr>
              <a:t/>
            </a:r>
            <a:br>
              <a:rPr lang="es-ES" dirty="0">
                <a:latin typeface="Arial Black" panose="020B0A04020102020204" pitchFamily="34" charset="0"/>
              </a:rPr>
            </a:b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92EB09-E226-41DC-AE6D-D0104391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485382"/>
            <a:ext cx="10911840" cy="5404430"/>
          </a:xfrm>
        </p:spPr>
        <p:txBody>
          <a:bodyPr/>
          <a:lstStyle/>
          <a:p>
            <a:r>
              <a:rPr lang="es-ES" dirty="0"/>
              <a:t>Ecosistemas Locales </a:t>
            </a:r>
            <a:br>
              <a:rPr lang="es-ES" dirty="0"/>
            </a:br>
            <a:r>
              <a:rPr lang="es-ES" dirty="0"/>
              <a:t>Capacidad Institucional </a:t>
            </a:r>
            <a:br>
              <a:rPr lang="es-ES" dirty="0"/>
            </a:br>
            <a:r>
              <a:rPr lang="es-ES" dirty="0"/>
              <a:t>Gestión local del agua </a:t>
            </a:r>
            <a:br>
              <a:rPr lang="es-ES" dirty="0"/>
            </a:br>
            <a:r>
              <a:rPr lang="es-ES" dirty="0"/>
              <a:t>Comunidad y estilos de vida </a:t>
            </a:r>
            <a:br>
              <a:rPr lang="es-ES" dirty="0"/>
            </a:br>
            <a:r>
              <a:rPr lang="es-ES" dirty="0"/>
              <a:t>Administración y gestión </a:t>
            </a:r>
            <a:r>
              <a:rPr lang="es-ES" dirty="0" smtClean="0"/>
              <a:t>municipal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686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6390870-B09F-469D-8F06-0FFB5F9E5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09" y="1496292"/>
            <a:ext cx="9795164" cy="2625765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4800" b="1" dirty="0">
                <a:latin typeface="Arial Black" panose="020B0A04020102020204" pitchFamily="34" charset="0"/>
              </a:rPr>
              <a:t>PASO 1: INTEGRACION DE  LA INFORMACIÓN</a:t>
            </a:r>
            <a:r>
              <a:rPr lang="es-ES" sz="3600" b="1" dirty="0">
                <a:latin typeface="Arial Black" panose="020B0A04020102020204" pitchFamily="34" charset="0"/>
              </a:rPr>
              <a:t>:</a:t>
            </a:r>
            <a:endParaRPr lang="es-E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174" y="365126"/>
            <a:ext cx="10094626" cy="104395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DEFINICION DE INDICADORES DE CAPACIDAD DE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ADAPTACION. Administración y gestión municipal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67" y="1409075"/>
            <a:ext cx="10694233" cy="49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82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14" y="485254"/>
            <a:ext cx="11287593" cy="602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469" y="485254"/>
            <a:ext cx="10463134" cy="58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34" y="530224"/>
            <a:ext cx="11177665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16" y="530225"/>
            <a:ext cx="11147684" cy="58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551" y="262573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AR" b="1" dirty="0">
                <a:latin typeface="Arial Black" panose="020B0A04020102020204" pitchFamily="34" charset="0"/>
              </a:rPr>
              <a:t>INSTITUCIONES PARTICIPANTES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9567" y="2083633"/>
            <a:ext cx="10762938" cy="3923824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dirty="0"/>
              <a:t>AGENCIA DE MEDIO AMBIENTE  CITMA.</a:t>
            </a:r>
          </a:p>
          <a:p>
            <a:pPr algn="just"/>
            <a:r>
              <a:rPr lang="es-AR" dirty="0"/>
              <a:t>EMPRESA PROVINCIAL DE INVESTIGACIONES Y PROYECTOS HIDRAULICOS.</a:t>
            </a:r>
          </a:p>
          <a:p>
            <a:pPr algn="just"/>
            <a:r>
              <a:rPr lang="es-AR" dirty="0"/>
              <a:t>CENTRO PROVINCIAL DE METEREOLOGIA.</a:t>
            </a:r>
          </a:p>
          <a:p>
            <a:pPr algn="just"/>
            <a:r>
              <a:rPr lang="es-AR" dirty="0"/>
              <a:t>DELEGACION PROVINCIAL DE LA AGRICULTURA.</a:t>
            </a:r>
          </a:p>
          <a:p>
            <a:pPr algn="just"/>
            <a:r>
              <a:rPr lang="es-AR" dirty="0"/>
              <a:t>UNIVERSIDAD DE CIEGO DE AVILA.</a:t>
            </a:r>
          </a:p>
          <a:p>
            <a:pPr algn="just"/>
            <a:r>
              <a:rPr lang="es-AR" dirty="0"/>
              <a:t>AGENCIA DE ESTUDIOS Y SOLUCIONES AMBIENTALES CIEGO DE AVILA .GEOCUBA CAMAGUEY.</a:t>
            </a:r>
          </a:p>
          <a:p>
            <a:pPr algn="just"/>
            <a:r>
              <a:rPr lang="es-AR" dirty="0"/>
              <a:t>CENTRO DE INVESTIGACIONES GEOCUBA IC.</a:t>
            </a:r>
          </a:p>
        </p:txBody>
      </p:sp>
    </p:spTree>
    <p:extLst>
      <p:ext uri="{BB962C8B-B14F-4D97-AF65-F5344CB8AC3E}">
        <p14:creationId xmlns:p14="http://schemas.microsoft.com/office/powerpoint/2010/main" val="13236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4538" y="365125"/>
            <a:ext cx="10649262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AR" sz="3600" dirty="0">
                <a:latin typeface="Arial Black" panose="020B0A04020102020204" pitchFamily="34" charset="0"/>
              </a:rPr>
              <a:t>AGENCIA DE MEDIO AMBIENTE .CITMA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9488" y="1858780"/>
            <a:ext cx="10757941" cy="3983786"/>
          </a:xfrm>
        </p:spPr>
        <p:txBody>
          <a:bodyPr/>
          <a:lstStyle/>
          <a:p>
            <a:pPr algn="just"/>
            <a:r>
              <a:rPr lang="es-AR" dirty="0"/>
              <a:t>ESTUDIOS DE PVR DE LA PROVINCIA CIEGO DE AVILA , PARA LOS PELIGROS DE INTENSAS LLUVIAS, FUERTES VIENTOS , PENETRACION DEL MAR, SEQUIA E INCENDIOS RURALES</a:t>
            </a:r>
          </a:p>
          <a:p>
            <a:pPr algn="just"/>
            <a:r>
              <a:rPr lang="es-AR" dirty="0"/>
              <a:t>ESTUDIO DE IMPACTO DE  HURACANES GUSTAV Y IKE EN LA PROVINCIA.</a:t>
            </a:r>
          </a:p>
          <a:p>
            <a:pPr algn="just"/>
            <a:r>
              <a:rPr lang="es-AR" dirty="0"/>
              <a:t>FORMULACION DEL PLAN DE ADAPTACION.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3633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88843"/>
            <a:ext cx="10078278" cy="150184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just"/>
            <a:r>
              <a:rPr lang="es-AR" sz="3200" dirty="0">
                <a:latin typeface="Arial Black" panose="020B0A04020102020204" pitchFamily="34" charset="0"/>
              </a:rPr>
              <a:t>EMPRESA DE INVESTIGACIONES Y PROYECTOS HIDRAULICOS CIEGO DE AVILA</a:t>
            </a:r>
            <a:r>
              <a:rPr lang="es-AR" sz="3200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433" y="1963711"/>
            <a:ext cx="10107367" cy="39088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AR" dirty="0"/>
              <a:t>Evaluacion de los recursos subterraneos en la Cuenca Ciego.</a:t>
            </a:r>
          </a:p>
          <a:p>
            <a:pPr algn="just"/>
            <a:r>
              <a:rPr lang="es-AR" dirty="0"/>
              <a:t>Aguas superficiales y subterráneas gran Humedal del Norte</a:t>
            </a:r>
          </a:p>
          <a:p>
            <a:pPr algn="just"/>
            <a:r>
              <a:rPr lang="es-AR" dirty="0"/>
              <a:t>Principales indicadores y datos de la infraestructura hidráulica</a:t>
            </a:r>
          </a:p>
          <a:p>
            <a:pPr algn="just"/>
            <a:r>
              <a:rPr lang="es-AR" dirty="0"/>
              <a:t>Diagnostico de la situación de la intrusión salina al sur de Ciego de Avila.</a:t>
            </a:r>
          </a:p>
          <a:p>
            <a:pPr algn="just"/>
            <a:r>
              <a:rPr lang="es-AR" dirty="0"/>
              <a:t>Funciones y uso del gran Humedal del norte </a:t>
            </a:r>
          </a:p>
          <a:p>
            <a:pPr algn="just"/>
            <a:r>
              <a:rPr lang="es-AR" dirty="0"/>
              <a:t>Contribución a la protección de recursos hídricos en el Gran Humedal del Norte .</a:t>
            </a:r>
          </a:p>
        </p:txBody>
      </p:sp>
    </p:spTree>
    <p:extLst>
      <p:ext uri="{BB962C8B-B14F-4D97-AF65-F5344CB8AC3E}">
        <p14:creationId xmlns:p14="http://schemas.microsoft.com/office/powerpoint/2010/main" val="210470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s-AR" dirty="0">
                <a:latin typeface="Arial Black" panose="020B0A04020102020204" pitchFamily="34" charset="0"/>
              </a:rPr>
              <a:t>CENTRO PROVINCIAL DE METEREOLOGIA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COMPORTAMIENTO DE LA SEQUIA METEREOLOGICA DE LA CUENCA CHAMBAS.</a:t>
            </a:r>
          </a:p>
          <a:p>
            <a:pPr algn="just"/>
            <a:r>
              <a:rPr lang="es-AR" dirty="0"/>
              <a:t>INTERPRETACION DE CONDICIONES CLIMATICAS PARA LA AGRICULTURA EN AL PROVINCIA CIEGO DE AVILA.</a:t>
            </a:r>
          </a:p>
          <a:p>
            <a:r>
              <a:rPr lang="es-AR" dirty="0"/>
              <a:t>ESCENARIO CLIMATICO FUTURO DEL GRAN HUMEDAL DEL NORTE DE CIEGO DE AVILA.</a:t>
            </a:r>
          </a:p>
          <a:p>
            <a:pPr algn="just"/>
            <a:r>
              <a:rPr lang="es-AR" dirty="0"/>
              <a:t>ELABORACION DE ESCENARIOS PARA EL DESARROLLO FENOLOGICO Y SITUACION FITOSANITARIA DE CULTIVOS EN ZONAS DE INTERES.</a:t>
            </a:r>
          </a:p>
        </p:txBody>
      </p:sp>
    </p:spTree>
    <p:extLst>
      <p:ext uri="{BB962C8B-B14F-4D97-AF65-F5344CB8AC3E}">
        <p14:creationId xmlns:p14="http://schemas.microsoft.com/office/powerpoint/2010/main" val="81454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just"/>
            <a:r>
              <a:rPr lang="es-AR" sz="3600" dirty="0">
                <a:latin typeface="Arial Black" panose="020B0A04020102020204" pitchFamily="34" charset="0"/>
              </a:rPr>
              <a:t>DELEGACION PROVINCIAL DE LA AGRICULTURA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AR" dirty="0"/>
              <a:t>Diagnostico para la tarea vida MINAGRI.</a:t>
            </a:r>
          </a:p>
          <a:p>
            <a:pPr algn="just"/>
            <a:r>
              <a:rPr lang="es-AR" dirty="0"/>
              <a:t>Acciones hasta el 2030 MINAGRI.</a:t>
            </a:r>
          </a:p>
          <a:p>
            <a:pPr algn="just"/>
            <a:r>
              <a:rPr lang="es-AR" dirty="0"/>
              <a:t>Tipos de suelos predominantes en áreas afectadas.</a:t>
            </a:r>
          </a:p>
          <a:p>
            <a:pPr algn="just"/>
            <a:r>
              <a:rPr lang="es-AR" dirty="0"/>
              <a:t>Bases productivas afectadas por la inundación.</a:t>
            </a:r>
          </a:p>
          <a:p>
            <a:pPr algn="just"/>
            <a:r>
              <a:rPr lang="es-AR" dirty="0"/>
              <a:t>Evaluación de la agroproductividad en zonas bajas costeras.</a:t>
            </a:r>
          </a:p>
          <a:p>
            <a:pPr algn="just"/>
            <a:r>
              <a:rPr lang="es-AR" dirty="0"/>
              <a:t>Evaluación de los cultivos en zonas bajas expuestas.</a:t>
            </a:r>
          </a:p>
          <a:p>
            <a:pPr algn="just"/>
            <a:r>
              <a:rPr lang="es-AR" dirty="0"/>
              <a:t>Áreas de manglar afectadas .</a:t>
            </a:r>
          </a:p>
          <a:p>
            <a:pPr algn="just"/>
            <a:r>
              <a:rPr lang="es-AR" dirty="0"/>
              <a:t>Obras hidráulicas afectadas.</a:t>
            </a:r>
          </a:p>
        </p:txBody>
      </p:sp>
    </p:spTree>
    <p:extLst>
      <p:ext uri="{BB962C8B-B14F-4D97-AF65-F5344CB8AC3E}">
        <p14:creationId xmlns:p14="http://schemas.microsoft.com/office/powerpoint/2010/main" val="1591801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16684</TotalTime>
  <Words>2031</Words>
  <Application>Microsoft Office PowerPoint</Application>
  <PresentationFormat>Personalizado</PresentationFormat>
  <Paragraphs>143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Aspecto</vt:lpstr>
      <vt:lpstr>RESULTADOS PRELIMINARES DEL ESTUDIO AMBIENTAL INTEGRADOR</vt:lpstr>
      <vt:lpstr>CREACION DE LA METODOLOGIA</vt:lpstr>
      <vt:lpstr>   RESULTADOS PARCIALES OBTENIDOS</vt:lpstr>
      <vt:lpstr>  PASO 1: INTEGRACION DE  LA INFORMACIÓN:</vt:lpstr>
      <vt:lpstr>INSTITUCIONES PARTICIPANTES</vt:lpstr>
      <vt:lpstr>AGENCIA DE MEDIO AMBIENTE .CITMA</vt:lpstr>
      <vt:lpstr>EMPRESA DE INVESTIGACIONES Y PROYECTOS HIDRAULICOS CIEGO DE AVILA.</vt:lpstr>
      <vt:lpstr>CENTRO PROVINCIAL DE METEREOLOGIA</vt:lpstr>
      <vt:lpstr>DELEGACION PROVINCIAL DE LA AGRICULTURA</vt:lpstr>
      <vt:lpstr>PROCESAMIENTO DE LOS DATOS CLIMATICOS(CENTRO PROVINCIAL DE METEREOLOGIA)</vt:lpstr>
      <vt:lpstr>Presentación de PowerPoint</vt:lpstr>
      <vt:lpstr>ANALISIS CLIMATOLOGICO REALIZADO PARA LA CONFECCION DEL PERFIL LOCAL DE ADAPTACION</vt:lpstr>
      <vt:lpstr>TAREAS INCORPORADAS EN EL  ANALISIS CLIMATOLOGICO</vt:lpstr>
      <vt:lpstr>RESULTADOS:La interpretación de las proyecciones realizadas a través de los escenarios climáticos bajo condiciones de cambio climático ajustadas a los años 2020, 2025, 2030 permite concluir:  </vt:lpstr>
      <vt:lpstr>RESULTADOS:La interpretación de las proyecciones realizadas a través de los escenarios climáticos bajo condiciones de cambio climático ajustadas a los años 2020, 2025, 2030 permite concluir</vt:lpstr>
      <vt:lpstr>DETERMINACION DE AREAS DE INFLUENCIA DIRECTA E INDIRECTA. ANALISIS DE SENSIBILIDAD E IMPACTOS. </vt:lpstr>
      <vt:lpstr>AREAS DE INFLUENCIA DIRECTA E INDIRECTA</vt:lpstr>
      <vt:lpstr>ZONAS IDENTIFICADAS DE AREAS DE INFLUENCIA DIRECTA</vt:lpstr>
      <vt:lpstr>ZONAS IDENTIFICADAS COMO AREAS DE INFLUENCIA DIRECTA</vt:lpstr>
      <vt:lpstr>ANALISIS DE SENSIBILIDAD AMBIENTAL .</vt:lpstr>
      <vt:lpstr>SENSIBILIDAD AMBIENTAL</vt:lpstr>
      <vt:lpstr>Previo al análisis de sensibilidad, se realizo y proceso , la siguiente información</vt:lpstr>
      <vt:lpstr>INFORMACION OBTENIDA</vt:lpstr>
      <vt:lpstr>INFORMACION OBTENIDA</vt:lpstr>
      <vt:lpstr>EJEMPLOS DE MATRIZ DE SENSIBILIDAD PARA FACTOR AMBIENTAL  AGUA</vt:lpstr>
      <vt:lpstr>EJEMPLOS DE MATRIZ DE SENSIBILIDAD PARA FACTOR AMBIENTAL  AGUA</vt:lpstr>
      <vt:lpstr>EJEMPLOS DE MATRIZ DE ESENSIBILIDAD AMBIENTAL . MEDIO GEOLOGICO</vt:lpstr>
      <vt:lpstr>RANGOS DE SENSIBILIDAD AMBIENTAL</vt:lpstr>
      <vt:lpstr>Mapa de índice de sensibilidad del medio físico. Sector norte Ciego de Avila</vt:lpstr>
      <vt:lpstr>Mapa de índice de sensibilidad del medio físico. Sector sur Ciego de Avila</vt:lpstr>
      <vt:lpstr>ANALISIS DE IMPACTOS TOR AMBIENTAL AGUAS.</vt:lpstr>
      <vt:lpstr>SE REALIZO EVAL IMPACTOS AMBIENTALES</vt:lpstr>
      <vt:lpstr>CLASIFICACION DE LOS IMPACTOS POR</vt:lpstr>
      <vt:lpstr>VALORACION DE LOS IMPACTOS</vt:lpstr>
      <vt:lpstr>VALIDACION.PASOS PARA LA DETERMINACION  DE RIESGOS IE5 IPCC</vt:lpstr>
      <vt:lpstr>CAPACIDAD DE ADAPTACION. PERFIL LOCAL DE ADAPTACIÓN AL CAMBIO CLIMÁTICO</vt:lpstr>
      <vt:lpstr>“¿Qué habilidades del sistema social existen o faltan para reducir el riesgo de interés - ahora y en el futuro?”  </vt:lpstr>
      <vt:lpstr>Este paso busca visibilizar el nivel de vulnerabilidad y de la capacidad de adaptación presente  </vt:lpstr>
      <vt:lpstr>visibilizar el nivel de vulnerabilidad y de la capacidad de adaptación presente tanto en el municipio como en toda la comuna  </vt:lpstr>
      <vt:lpstr>DEFINICION DE INDICADORES DE CAPACIDAD DE ADAPTACION. Administración y gestión municipal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LOS RESULTADOS</dc:title>
  <dc:creator>Usuario de Windows</dc:creator>
  <cp:lastModifiedBy>José Carlos Nuñez</cp:lastModifiedBy>
  <cp:revision>267</cp:revision>
  <dcterms:created xsi:type="dcterms:W3CDTF">2020-11-07T01:51:11Z</dcterms:created>
  <dcterms:modified xsi:type="dcterms:W3CDTF">2020-12-04T16:51:25Z</dcterms:modified>
</cp:coreProperties>
</file>