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1" r:id="rId3"/>
    <p:sldId id="307" r:id="rId4"/>
    <p:sldId id="304" r:id="rId5"/>
    <p:sldId id="308" r:id="rId6"/>
    <p:sldId id="309" r:id="rId7"/>
    <p:sldId id="310" r:id="rId8"/>
    <p:sldId id="311" r:id="rId9"/>
    <p:sldId id="305" r:id="rId10"/>
    <p:sldId id="30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50805"/>
    <a:srgbClr val="CEB604"/>
    <a:srgbClr val="6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73" d="100"/>
          <a:sy n="73" d="100"/>
        </p:scale>
        <p:origin x="12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/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97" r="27217"/>
          <a:stretch/>
        </p:blipFill>
        <p:spPr>
          <a:xfrm>
            <a:off x="4139952" y="0"/>
            <a:ext cx="5004048" cy="490364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204866"/>
            <a:ext cx="7772400" cy="1470025"/>
          </a:xfrm>
        </p:spPr>
        <p:txBody>
          <a:bodyPr/>
          <a:lstStyle>
            <a:lvl1pPr>
              <a:defRPr sz="2700"/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259632" y="450912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B62F9-14B7-4F84-8FD2-46F57DCF34A8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B0894-540F-4A51-893A-CF831A4DA033}" type="slidenum">
              <a:rPr lang="en-US" smtClean="0"/>
              <a:t>‹Nº›</a:t>
            </a:fld>
            <a:endParaRPr lang="en-US"/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067" y="0"/>
            <a:ext cx="2553867" cy="1844824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5753566"/>
            <a:ext cx="861922" cy="1041207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361" y="5617146"/>
            <a:ext cx="990863" cy="1169858"/>
          </a:xfrm>
          <a:prstGeom prst="rect">
            <a:avLst/>
          </a:prstGeom>
        </p:spPr>
      </p:pic>
      <p:cxnSp>
        <p:nvCxnSpPr>
          <p:cNvPr id="11" name="10 Conector recto"/>
          <p:cNvCxnSpPr/>
          <p:nvPr/>
        </p:nvCxnSpPr>
        <p:spPr>
          <a:xfrm>
            <a:off x="1691681" y="1844824"/>
            <a:ext cx="5677111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7895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B62F9-14B7-4F84-8FD2-46F57DCF34A8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B0894-540F-4A51-893A-CF831A4DA03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593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B62F9-14B7-4F84-8FD2-46F57DCF34A8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B0894-540F-4A51-893A-CF831A4DA03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6671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EB62F9-14B7-4F84-8FD2-46F57DCF34A8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EB0894-540F-4A51-893A-CF831A4DA03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49678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B62F9-14B7-4F84-8FD2-46F57DCF34A8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B0894-540F-4A51-893A-CF831A4DA03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131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75656" y="1484785"/>
            <a:ext cx="6982544" cy="1008112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B62F9-14B7-4F84-8FD2-46F57DCF34A8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B0894-540F-4A51-893A-CF831A4DA03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269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B62F9-14B7-4F84-8FD2-46F57DCF34A8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B0894-540F-4A51-893A-CF831A4DA03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055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B62F9-14B7-4F84-8FD2-46F57DCF34A8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B0894-540F-4A51-893A-CF831A4DA03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120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B62F9-14B7-4F84-8FD2-46F57DCF34A8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B0894-540F-4A51-893A-CF831A4DA03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707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B62F9-14B7-4F84-8FD2-46F57DCF34A8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B0894-540F-4A51-893A-CF831A4DA03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394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B62F9-14B7-4F84-8FD2-46F57DCF34A8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B0894-540F-4A51-893A-CF831A4DA03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156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B62F9-14B7-4F84-8FD2-46F57DCF34A8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B0894-540F-4A51-893A-CF831A4DA03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938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7" y="188641"/>
            <a:ext cx="1571636" cy="1135295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87" b="26801"/>
          <a:stretch/>
        </p:blipFill>
        <p:spPr>
          <a:xfrm>
            <a:off x="5724129" y="3573017"/>
            <a:ext cx="3419872" cy="3284984"/>
          </a:xfrm>
          <a:prstGeom prst="rect">
            <a:avLst/>
          </a:prstGeom>
        </p:spPr>
      </p:pic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1907704" y="188640"/>
            <a:ext cx="6779096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B62F9-14B7-4F84-8FD2-46F57DCF34A8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EB0894-540F-4A51-893A-CF831A4DA033}" type="slidenum">
              <a:rPr lang="en-US" smtClean="0"/>
              <a:t>‹Nº›</a:t>
            </a:fld>
            <a:endParaRPr lang="en-US"/>
          </a:p>
        </p:txBody>
      </p:sp>
      <p:cxnSp>
        <p:nvCxnSpPr>
          <p:cNvPr id="11" name="10 Conector recto"/>
          <p:cNvCxnSpPr/>
          <p:nvPr/>
        </p:nvCxnSpPr>
        <p:spPr>
          <a:xfrm>
            <a:off x="1835697" y="1196752"/>
            <a:ext cx="730830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6561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685800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Tx/>
        <a:buBlip>
          <a:blip r:embed="rId16"/>
        </a:buBlip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Tx/>
        <a:buBlip>
          <a:blip r:embed="rId17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SzPct val="59000"/>
        <a:buFontTx/>
        <a:buBlip>
          <a:blip r:embed="rId18"/>
        </a:buBlip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46981" y="2472997"/>
            <a:ext cx="7910423" cy="1859756"/>
          </a:xfrm>
        </p:spPr>
        <p:txBody>
          <a:bodyPr>
            <a:noAutofit/>
          </a:bodyPr>
          <a:lstStyle/>
          <a:p>
            <a:r>
              <a:rPr lang="es-MX" sz="2400" dirty="0"/>
              <a:t>CALIDAD AMBIENTAL DE LOS ECOSISTEMAS MARINO-COSTEROS DEL NORTE DE CIEGO DE ÁVILA ORIENTADO A LA IMPLEMENTACIÓN DEL PLAN DE ESTADO PARA EL ENFRENTAMIENTO DEL CAMBIO CLIMÁTICO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4638947"/>
            <a:ext cx="6858000" cy="935776"/>
          </a:xfrm>
        </p:spPr>
        <p:txBody>
          <a:bodyPr>
            <a:normAutofit/>
          </a:bodyPr>
          <a:lstStyle/>
          <a:p>
            <a:r>
              <a:rPr lang="es-MX" sz="2700" b="1" dirty="0"/>
              <a:t>La Habana, noviembre del 2020</a:t>
            </a:r>
            <a:endParaRPr lang="en-US" sz="2700" b="1" dirty="0"/>
          </a:p>
        </p:txBody>
      </p:sp>
    </p:spTree>
    <p:extLst>
      <p:ext uri="{BB962C8B-B14F-4D97-AF65-F5344CB8AC3E}">
        <p14:creationId xmlns:p14="http://schemas.microsoft.com/office/powerpoint/2010/main" val="6380924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46981" y="2472997"/>
            <a:ext cx="7910423" cy="1859756"/>
          </a:xfrm>
        </p:spPr>
        <p:txBody>
          <a:bodyPr>
            <a:noAutofit/>
          </a:bodyPr>
          <a:lstStyle/>
          <a:p>
            <a:r>
              <a:rPr lang="es-MX" sz="2400" dirty="0"/>
              <a:t>Calidad ambiental de los ecosistemas marino-costeros del norte de Ciego de Ávila orientado a la implementación del plan de estado para el enfrentamiento del cambio climático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4638947"/>
            <a:ext cx="6858000" cy="935776"/>
          </a:xfrm>
        </p:spPr>
        <p:txBody>
          <a:bodyPr>
            <a:normAutofit/>
          </a:bodyPr>
          <a:lstStyle/>
          <a:p>
            <a:r>
              <a:rPr lang="es-MX" sz="2700" b="1" dirty="0"/>
              <a:t>La Habana, noviembre del 2020</a:t>
            </a:r>
            <a:endParaRPr lang="en-US" sz="2700" b="1" dirty="0"/>
          </a:p>
        </p:txBody>
      </p:sp>
    </p:spTree>
    <p:extLst>
      <p:ext uri="{BB962C8B-B14F-4D97-AF65-F5344CB8AC3E}">
        <p14:creationId xmlns:p14="http://schemas.microsoft.com/office/powerpoint/2010/main" val="4238110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A41DBF6-2E3F-428B-AC39-5C3C596A35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6013"/>
            <a:ext cx="8229600" cy="4938621"/>
          </a:xfrm>
        </p:spPr>
        <p:txBody>
          <a:bodyPr/>
          <a:lstStyle/>
          <a:p>
            <a:r>
              <a:rPr lang="es-MX" dirty="0"/>
              <a:t>Las principales consecuencias del cambio climático en la provincia Ciego de </a:t>
            </a:r>
            <a:r>
              <a:rPr lang="es-MX" dirty="0" smtClean="0"/>
              <a:t>Ávila </a:t>
            </a:r>
            <a:r>
              <a:rPr lang="es-MX" dirty="0"/>
              <a:t>son </a:t>
            </a:r>
            <a:r>
              <a:rPr lang="es-MX" u="sng" dirty="0"/>
              <a:t>el ascenso del nivel medio del mar </a:t>
            </a:r>
            <a:r>
              <a:rPr lang="es-MX" dirty="0"/>
              <a:t>y la poca disponibilidad y deterioro de la calidad del agua. Según los escenarios actuales, el ascenso del nivel medio del mar en Cuba, motivado por el cambio climático podría llegar a 27 cm para el año 2050 y hasta 85 cm para el año 2100. Una de la consecuencia directa del ascenso del nivel medio del mar es el retroceso de la línea de costa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FE176EED-DC72-4876-96D9-611874E32AD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222" y="3429000"/>
            <a:ext cx="451161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ítulo 1">
            <a:extLst>
              <a:ext uri="{FF2B5EF4-FFF2-40B4-BE49-F238E27FC236}">
                <a16:creationId xmlns:a16="http://schemas.microsoft.com/office/drawing/2014/main" id="{D1666CE4-3D5C-46F6-9AB3-0EE72223C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7704" y="188640"/>
            <a:ext cx="6779096" cy="936104"/>
          </a:xfrm>
        </p:spPr>
        <p:txBody>
          <a:bodyPr/>
          <a:lstStyle/>
          <a:p>
            <a:r>
              <a:rPr lang="es-MX" dirty="0"/>
              <a:t>ANTECEDENTES</a:t>
            </a:r>
          </a:p>
        </p:txBody>
      </p:sp>
    </p:spTree>
    <p:extLst>
      <p:ext uri="{BB962C8B-B14F-4D97-AF65-F5344CB8AC3E}">
        <p14:creationId xmlns:p14="http://schemas.microsoft.com/office/powerpoint/2010/main" val="2779156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718495-F610-4B48-94AA-DF3AD2EA8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Tareas generales proyectadas</a:t>
            </a:r>
            <a:endParaRPr lang="es-MX" dirty="0"/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B9C532BC-5F56-4831-B5DB-5721089BAD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6013"/>
            <a:ext cx="8229600" cy="4938621"/>
          </a:xfrm>
        </p:spPr>
        <p:txBody>
          <a:bodyPr/>
          <a:lstStyle/>
          <a:p>
            <a:r>
              <a:rPr lang="es-MX" dirty="0"/>
              <a:t>Ejecutar análisis espaciotemporal del comportamiento de la línea de costa de en el norte de Ciego de Ávila a partir de la interpretación y procesamiento de imágenes.</a:t>
            </a:r>
          </a:p>
          <a:p>
            <a:r>
              <a:rPr lang="es-MX" dirty="0"/>
              <a:t>Modelar las posibles inundaciones costeras a partir de los pronósticos actuales de incrementos del nivel del mar sobre los nuevos modelos digitales de elevación generados.</a:t>
            </a:r>
          </a:p>
          <a:p>
            <a:r>
              <a:rPr lang="es-MX" dirty="0"/>
              <a:t>Determinar parámetros biológicos y ambientales indicadores del estado de salud del manglar y de los mecanismos germinativos de sus especies asociadas.</a:t>
            </a:r>
          </a:p>
          <a:p>
            <a:r>
              <a:rPr lang="es-MX" dirty="0"/>
              <a:t>Evaluar el estado de conservación de los arrecifes coralinos y de los pastos marinos.</a:t>
            </a:r>
          </a:p>
          <a:p>
            <a:r>
              <a:rPr lang="es-MX" dirty="0"/>
              <a:t>Determinar el estado de conservación, la erosión y de la vegetación en las playas del norte de Ciego de Ávila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19620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F5FC31-613F-42D2-8FE7-A9E2A652B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RESULTADOS 2019</a:t>
            </a:r>
            <a:endParaRPr lang="es-MX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3AF761F-CC4F-4A40-903D-422921C6E82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5275" y="1345720"/>
            <a:ext cx="8850701" cy="532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48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F320285-F51E-4C47-A035-29E561D6167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29397" y="1380227"/>
            <a:ext cx="8859328" cy="5289134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A2CA5BED-998A-4055-A47A-8CD96C0B6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7704" y="188640"/>
            <a:ext cx="6779096" cy="936104"/>
          </a:xfrm>
        </p:spPr>
        <p:txBody>
          <a:bodyPr/>
          <a:lstStyle/>
          <a:p>
            <a:r>
              <a:rPr lang="es-ES" dirty="0"/>
              <a:t>RESULTADOS 2019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10729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5D150DC-5040-4421-94E4-5E110DAD78FD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" t="1398" r="6123" b="466"/>
          <a:stretch/>
        </p:blipFill>
        <p:spPr bwMode="auto">
          <a:xfrm>
            <a:off x="288985" y="1708030"/>
            <a:ext cx="8566030" cy="43390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4E032237-6EE8-484B-9259-D3E534CD7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7704" y="188640"/>
            <a:ext cx="6779096" cy="936104"/>
          </a:xfrm>
        </p:spPr>
        <p:txBody>
          <a:bodyPr/>
          <a:lstStyle/>
          <a:p>
            <a:r>
              <a:rPr lang="es-ES" dirty="0"/>
              <a:t>RESULTADOS 2019</a:t>
            </a:r>
            <a:endParaRPr lang="es-MX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0F8F061-82AA-4F61-AD68-60ADEC6DBE37}"/>
              </a:ext>
            </a:extLst>
          </p:cNvPr>
          <p:cNvSpPr txBox="1"/>
          <p:nvPr/>
        </p:nvSpPr>
        <p:spPr>
          <a:xfrm>
            <a:off x="288985" y="6047115"/>
            <a:ext cx="85660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Distribución de los polígonos sobre la </a:t>
            </a:r>
            <a:r>
              <a:rPr lang="es-MX" sz="180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cayería norte de Ciego de Ávila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64838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B1E4557-43AE-44C8-8CB9-962C2A37E34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0" y="1394854"/>
            <a:ext cx="2875651" cy="2426646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7DB26B3C-7BF0-4482-8C64-ED8C6BD80C28}"/>
              </a:ext>
            </a:extLst>
          </p:cNvPr>
          <p:cNvSpPr txBox="1"/>
          <p:nvPr/>
        </p:nvSpPr>
        <p:spPr>
          <a:xfrm>
            <a:off x="6096874" y="1343098"/>
            <a:ext cx="311213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Proyección para el modelado 3D</a:t>
            </a:r>
          </a:p>
          <a:p>
            <a:r>
              <a:rPr lang="es-ES" dirty="0"/>
              <a:t>Júcaro, </a:t>
            </a:r>
          </a:p>
          <a:p>
            <a:r>
              <a:rPr lang="es-ES" dirty="0"/>
              <a:t>Punta Alegre, </a:t>
            </a:r>
          </a:p>
          <a:p>
            <a:r>
              <a:rPr lang="es-ES" dirty="0"/>
              <a:t>Máximo Gomez, </a:t>
            </a:r>
          </a:p>
          <a:p>
            <a:r>
              <a:rPr lang="es-ES" dirty="0"/>
              <a:t>Manatí</a:t>
            </a:r>
            <a:endParaRPr lang="es-MX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497B2F6-18E9-4658-9B18-3ABBE315518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377" y="1394854"/>
            <a:ext cx="3049750" cy="2426646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A8BDEB7C-AE65-4ECF-BC1E-E94783B0B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7704" y="188640"/>
            <a:ext cx="6779096" cy="936104"/>
          </a:xfrm>
        </p:spPr>
        <p:txBody>
          <a:bodyPr/>
          <a:lstStyle/>
          <a:p>
            <a:r>
              <a:rPr lang="es-ES" dirty="0"/>
              <a:t>RESULTADOS 2019</a:t>
            </a:r>
            <a:endParaRPr lang="es-MX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A8D93E2-1985-4544-B9EF-3E8D9DE7AE10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9" y="3930437"/>
            <a:ext cx="6041547" cy="279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041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DD60EE1-94DD-4008-A9A7-AEBC2FF2CF81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" t="11423" r="4563" b="17775"/>
          <a:stretch/>
        </p:blipFill>
        <p:spPr bwMode="auto">
          <a:xfrm>
            <a:off x="406496" y="1577467"/>
            <a:ext cx="8331008" cy="35466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FBEB2453-263F-4E70-BBAA-B77947D0D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7704" y="188640"/>
            <a:ext cx="6779096" cy="936104"/>
          </a:xfrm>
        </p:spPr>
        <p:txBody>
          <a:bodyPr/>
          <a:lstStyle/>
          <a:p>
            <a:r>
              <a:rPr lang="es-ES" dirty="0"/>
              <a:t>RESULTADOS 2019</a:t>
            </a:r>
            <a:endParaRPr lang="es-MX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CF81E15-6530-471F-9F02-F58B42829A2B}"/>
              </a:ext>
            </a:extLst>
          </p:cNvPr>
          <p:cNvSpPr txBox="1"/>
          <p:nvPr/>
        </p:nvSpPr>
        <p:spPr>
          <a:xfrm>
            <a:off x="406496" y="5253649"/>
            <a:ext cx="82803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es-MX" sz="180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istribución de los polígonos áreas de mangle humedales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42264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B54C75E-E970-4C82-85FD-B6B325EE14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Cálculo de las tazas de cambio de la línea de costa.</a:t>
            </a:r>
          </a:p>
          <a:p>
            <a:r>
              <a:rPr lang="es-ES" dirty="0"/>
              <a:t>Terminación de los trabajos de levantamiento aerocartográfico</a:t>
            </a:r>
          </a:p>
          <a:p>
            <a:r>
              <a:rPr lang="es-ES" dirty="0"/>
              <a:t>Procesamiento y modelación 3D de la información aérea y geodésica.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ICIMAR y IEC </a:t>
            </a:r>
          </a:p>
          <a:p>
            <a:r>
              <a:rPr lang="es-MX" dirty="0"/>
              <a:t>Evaluar el estado de conservación de los arrecifes coralinos y los pastos marinos, para establecer el estado actual del conocimiento para la ejecución de la Tarea 4.(Dpto. de Biología ICIMAR).</a:t>
            </a:r>
          </a:p>
          <a:p>
            <a:r>
              <a:rPr lang="es-MX" dirty="0"/>
              <a:t>Características hidrológicas de las aguas oceánicas al norte de Ciego de Ávila: masas de agua (Dpto. de Procesos Físicos, ICIMAR)</a:t>
            </a:r>
          </a:p>
          <a:p>
            <a:r>
              <a:rPr lang="es-MX" dirty="0"/>
              <a:t>Antecedentes químicos, microbiológicos y </a:t>
            </a:r>
            <a:r>
              <a:rPr lang="es-MX" dirty="0" err="1"/>
              <a:t>fitoplanctónicos</a:t>
            </a:r>
            <a:r>
              <a:rPr lang="es-MX" dirty="0"/>
              <a:t> de la costa norte de Ciego de Ávila (Dpto. de Química y Dpto. de Microbiología ICIMAR)</a:t>
            </a:r>
          </a:p>
          <a:p>
            <a:r>
              <a:rPr lang="es-MX" dirty="0"/>
              <a:t>Metodologías generales para el estudio de la flora, vegetación, fauna y relaciones planta-animal en Ciego de Ávila (Subcontratado al Instituto de Ecología y Sistemática).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DA9DA6A9-7182-4DCE-B4E3-3E21AE201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7704" y="188640"/>
            <a:ext cx="6779096" cy="936104"/>
          </a:xfrm>
        </p:spPr>
        <p:txBody>
          <a:bodyPr/>
          <a:lstStyle/>
          <a:p>
            <a:r>
              <a:rPr lang="es-ES" dirty="0"/>
              <a:t>RESULTADOS 2020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43089741"/>
      </p:ext>
    </p:extLst>
  </p:cSld>
  <p:clrMapOvr>
    <a:masterClrMapping/>
  </p:clrMapOvr>
</p:sld>
</file>

<file path=ppt/theme/theme1.xml><?xml version="1.0" encoding="utf-8"?>
<a:theme xmlns:a="http://schemas.openxmlformats.org/drawingml/2006/main" name="Tema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alizado 1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Presentación IC</Template>
  <TotalTime>1692</TotalTime>
  <Words>463</Words>
  <Application>Microsoft Office PowerPoint</Application>
  <PresentationFormat>Presentación en pantalla (4:3)</PresentationFormat>
  <Paragraphs>34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Garamond</vt:lpstr>
      <vt:lpstr>Times New Roman</vt:lpstr>
      <vt:lpstr>Tema1</vt:lpstr>
      <vt:lpstr>CALIDAD AMBIENTAL DE LOS ECOSISTEMAS MARINO-COSTEROS DEL NORTE DE CIEGO DE ÁVILA ORIENTADO A LA IMPLEMENTACIÓN DEL PLAN DE ESTADO PARA EL ENFRENTAMIENTO DEL CAMBIO CLIMÁTICO</vt:lpstr>
      <vt:lpstr>ANTECEDENTES</vt:lpstr>
      <vt:lpstr>Tareas generales proyectadas</vt:lpstr>
      <vt:lpstr>RESULTADOS 2019</vt:lpstr>
      <vt:lpstr>RESULTADOS 2019</vt:lpstr>
      <vt:lpstr>RESULTADOS 2019</vt:lpstr>
      <vt:lpstr>RESULTADOS 2019</vt:lpstr>
      <vt:lpstr>RESULTADOS 2019</vt:lpstr>
      <vt:lpstr>RESULTADOS 2020</vt:lpstr>
      <vt:lpstr>Calidad ambiental de los ecosistemas marino-costeros del norte de Ciego de Ávila orientado a la implementación del plan de estado para el enfrentamiento del cambio climático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FICHA DE IMPLEMENTACIÓN DE LA  AGRICULTURA DE PRECISIÓN Título del Tema “AGRICULTURA DE PRECISION”  Georreferenciación y agricultura de precisión</dc:title>
  <dc:creator>HP</dc:creator>
  <cp:lastModifiedBy>Usuario de Windows</cp:lastModifiedBy>
  <cp:revision>97</cp:revision>
  <dcterms:created xsi:type="dcterms:W3CDTF">2020-11-10T21:59:33Z</dcterms:created>
  <dcterms:modified xsi:type="dcterms:W3CDTF">2020-12-10T02:03:16Z</dcterms:modified>
</cp:coreProperties>
</file>